
<file path=[Content_Types].xml><?xml version="1.0" encoding="utf-8"?>
<Types xmlns="http://schemas.openxmlformats.org/package/2006/content-types">
  <Default Extension="png" ContentType="image/png"/>
  <Default Extension="mp3" ContentType="audio/mpeg"/>
  <Default Extension="tmp"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EE06"/>
    <a:srgbClr val="2ED4F0"/>
    <a:srgbClr val="90EDB5"/>
    <a:srgbClr val="F56D5A"/>
    <a:srgbClr val="F0474D"/>
    <a:srgbClr val="00CAFA"/>
    <a:srgbClr val="4BB181"/>
    <a:srgbClr val="33C7EC"/>
    <a:srgbClr val="225778"/>
    <a:srgbClr val="9FD6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416" autoAdjust="0"/>
  </p:normalViewPr>
  <p:slideViewPr>
    <p:cSldViewPr snapToGrid="0">
      <p:cViewPr>
        <p:scale>
          <a:sx n="50" d="100"/>
          <a:sy n="50" d="100"/>
        </p:scale>
        <p:origin x="1134" y="4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60FF58-6F29-4C5E-8EE3-2D933DD4F414}" type="datetimeFigureOut">
              <a:rPr lang="en-US" smtClean="0"/>
              <a:t>12/4/2018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FA4C2F-5764-4358-825D-F0428E21572D}" type="slidenum">
              <a:rPr lang="en-US" smtClean="0"/>
              <a:t>‹#›</a:t>
            </a:fld>
            <a:endParaRPr lang="en-US"/>
          </a:p>
        </p:txBody>
      </p:sp>
    </p:spTree>
    <p:extLst>
      <p:ext uri="{BB962C8B-B14F-4D97-AF65-F5344CB8AC3E}">
        <p14:creationId xmlns:p14="http://schemas.microsoft.com/office/powerpoint/2010/main" val="613027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vi.wikipedia.org/wiki/Khoa_h%E1%BB%8Dc_m%C3%A1y_t%C3%ADnh" TargetMode="External"/><Relationship Id="rId3" Type="http://schemas.openxmlformats.org/officeDocument/2006/relationships/hyperlink" Target="https://vi.wikipedia.org/wiki/Khoa_h%E1%BB%8Dc_ch%C3%ADnh_tr%E1%BB%8B" TargetMode="External"/><Relationship Id="rId7" Type="http://schemas.openxmlformats.org/officeDocument/2006/relationships/hyperlink" Target="https://vi.wikipedia.org/w/index.php?title=Nh%E1%BA%ADn_th%E1%BB%A9c_t%C3%A2m_l%C3%BD&amp;action=edit&amp;redlink=1"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vi.wikipedia.org/wiki/%C4%90%E1%BA%A1i_h%E1%BB%8Dc_Carnegie_Mellon" TargetMode="External"/><Relationship Id="rId5" Type="http://schemas.openxmlformats.org/officeDocument/2006/relationships/hyperlink" Target="https://vi.wikipedia.org/wiki/X%C3%A3_h%E1%BB%99i_h%E1%BB%8Dc" TargetMode="External"/><Relationship Id="rId4" Type="http://schemas.openxmlformats.org/officeDocument/2006/relationships/hyperlink" Target="https://vi.wikipedia.org/wiki/Kinh_t%E1%BA%BF" TargetMode="External"/><Relationship Id="rId9" Type="http://schemas.openxmlformats.org/officeDocument/2006/relationships/hyperlink" Target="https://vi.wikipedia.org/wiki/Khoa_h%E1%BB%8Dc_x%C3%A3_h%E1%BB%99i" TargetMode="Externa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vi.wikipedia.org/wiki/Khoa_h%E1%BB%8Dc_m%C3%A1y_t%C3%ADnh" TargetMode="External"/><Relationship Id="rId3" Type="http://schemas.openxmlformats.org/officeDocument/2006/relationships/hyperlink" Target="https://vi.wikipedia.org/wiki/Khoa_h%E1%BB%8Dc_ch%C3%ADnh_tr%E1%BB%8B" TargetMode="External"/><Relationship Id="rId7" Type="http://schemas.openxmlformats.org/officeDocument/2006/relationships/hyperlink" Target="https://vi.wikipedia.org/w/index.php?title=Nh%E1%BA%ADn_th%E1%BB%A9c_t%C3%A2m_l%C3%BD&amp;action=edit&amp;redlink=1"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vi.wikipedia.org/wiki/%C4%90%E1%BA%A1i_h%E1%BB%8Dc_Carnegie_Mellon" TargetMode="External"/><Relationship Id="rId5" Type="http://schemas.openxmlformats.org/officeDocument/2006/relationships/hyperlink" Target="https://vi.wikipedia.org/wiki/X%C3%A3_h%E1%BB%99i_h%E1%BB%8Dc" TargetMode="External"/><Relationship Id="rId4" Type="http://schemas.openxmlformats.org/officeDocument/2006/relationships/hyperlink" Target="https://vi.wikipedia.org/wiki/Kinh_t%E1%BA%BF" TargetMode="External"/><Relationship Id="rId9" Type="http://schemas.openxmlformats.org/officeDocument/2006/relationships/hyperlink" Target="https://vi.wikipedia.org/wiki/Khoa_h%E1%BB%8Dc_x%C3%A3_h%E1%BB%99i"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Computer_scientist" TargetMode="External"/><Relationship Id="rId7" Type="http://schemas.openxmlformats.org/officeDocument/2006/relationships/hyperlink" Target="https://en.wikipedia.org/wiki/Columbia_University"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en.wikipedia.org/wiki/Midwood_High_School" TargetMode="External"/><Relationship Id="rId5" Type="http://schemas.openxmlformats.org/officeDocument/2006/relationships/hyperlink" Target="https://en.wikipedia.org/wiki/Mandatory_Palestine" TargetMode="External"/><Relationship Id="rId4" Type="http://schemas.openxmlformats.org/officeDocument/2006/relationships/hyperlink" Target="https://en.wikipedia.org/wiki/Massachusetts_Institute_of_Technology"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MYCIN"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en.wikipedia.org/wiki/Edward_H._Shortliffe#cite_note-1" TargetMode="External"/><Relationship Id="rId4" Type="http://schemas.openxmlformats.org/officeDocument/2006/relationships/hyperlink" Target="https://en.wikipedia.org/wiki/Artificial_intelligence"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102 185 248</a:t>
            </a:r>
          </a:p>
          <a:p>
            <a:r>
              <a:rPr lang="en-IN" dirty="0"/>
              <a:t>76 171 246</a:t>
            </a:r>
          </a:p>
          <a:p>
            <a:r>
              <a:rPr lang="en-IN" dirty="0"/>
              <a:t>76 162 235</a:t>
            </a:r>
          </a:p>
          <a:p>
            <a:r>
              <a:rPr lang="en-IN" dirty="0"/>
              <a:t>70 148 219</a:t>
            </a:r>
          </a:p>
          <a:p>
            <a:r>
              <a:rPr lang="en-IN" dirty="0"/>
              <a:t>102 155 216</a:t>
            </a:r>
          </a:p>
          <a:p>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a:t>
            </a:r>
            <a:r>
              <a:rPr lang="en-IN" dirty="0" err="1"/>
              <a:t>dolore</a:t>
            </a:r>
            <a:r>
              <a:rPr lang="en-IN" dirty="0"/>
              <a:t> magna </a:t>
            </a:r>
            <a:r>
              <a:rPr lang="en-IN" dirty="0" err="1"/>
              <a:t>aliqua</a:t>
            </a:r>
            <a:r>
              <a:rPr lang="en-IN" dirty="0"/>
              <a:t>.</a:t>
            </a:r>
          </a:p>
        </p:txBody>
      </p:sp>
      <p:sp>
        <p:nvSpPr>
          <p:cNvPr id="4" name="Slide Number Placeholder 3"/>
          <p:cNvSpPr>
            <a:spLocks noGrp="1"/>
          </p:cNvSpPr>
          <p:nvPr>
            <p:ph type="sldNum" sz="quarter" idx="10"/>
          </p:nvPr>
        </p:nvSpPr>
        <p:spPr/>
        <p:txBody>
          <a:bodyPr/>
          <a:lstStyle/>
          <a:p>
            <a:fld id="{AE3FC347-6225-42CD-A12E-30F36FA3E6F2}" type="slidenum">
              <a:rPr lang="en-IN" smtClean="0">
                <a:solidFill>
                  <a:prstClr val="black"/>
                </a:solidFill>
              </a:rPr>
              <a:pPr/>
              <a:t>2</a:t>
            </a:fld>
            <a:endParaRPr lang="en-IN">
              <a:solidFill>
                <a:prstClr val="black"/>
              </a:solidFill>
            </a:endParaRPr>
          </a:p>
        </p:txBody>
      </p:sp>
    </p:spTree>
    <p:extLst>
      <p:ext uri="{BB962C8B-B14F-4D97-AF65-F5344CB8AC3E}">
        <p14:creationId xmlns:p14="http://schemas.microsoft.com/office/powerpoint/2010/main" val="36618435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u="none" strike="noStrike" kern="1200" dirty="0" smtClean="0">
                <a:solidFill>
                  <a:schemeClr val="tx1"/>
                </a:solidFill>
                <a:effectLst/>
                <a:latin typeface="+mn-lt"/>
                <a:ea typeface="+mn-ea"/>
                <a:cs typeface="+mn-cs"/>
              </a:rPr>
              <a:t>Vào năm 1974, Erno Rubik chỉ là một giảng viên thiết kế 29 tuổi và vẫn đang loay hoay với một đống các khối gỗ nhỏ trong căn hộ nhỏ ở Budapest (Hungary), nơi ông sống cùng với mẹ.</a:t>
            </a:r>
            <a:r>
              <a:rPr lang="en-US" sz="1200" b="0" i="0" u="none" strike="noStrike" kern="1200" dirty="0" smtClean="0">
                <a:solidFill>
                  <a:schemeClr val="tx1"/>
                </a:solidFill>
                <a:effectLst/>
                <a:latin typeface="+mn-lt"/>
                <a:ea typeface="+mn-ea"/>
                <a:cs typeface="+mn-cs"/>
              </a:rPr>
              <a:t> </a:t>
            </a:r>
            <a:r>
              <a:rPr lang="vi-VN" sz="1200" b="0" i="0" u="none" strike="noStrike" kern="1200" dirty="0" smtClean="0">
                <a:solidFill>
                  <a:schemeClr val="tx1"/>
                </a:solidFill>
                <a:effectLst/>
                <a:latin typeface="+mn-lt"/>
                <a:ea typeface="+mn-ea"/>
                <a:cs typeface="+mn-cs"/>
              </a:rPr>
              <a:t>người ta tính được rằng có đến 43x1.018 khả năng tồn tại với khối Rubik; khả năng ngẫu nhiên đưa chúng về đúng vị trí ban đầu gần như bằng 0</a:t>
            </a:r>
            <a:r>
              <a:rPr lang="en-US" sz="1200" b="0" i="0" u="none" strike="noStrike" kern="1200" dirty="0" smtClean="0">
                <a:solidFill>
                  <a:schemeClr val="tx1"/>
                </a:solidFill>
                <a:effectLst/>
                <a:latin typeface="+mn-lt"/>
                <a:ea typeface="+mn-ea"/>
                <a:cs typeface="+mn-cs"/>
              </a:rPr>
              <a:t>. </a:t>
            </a:r>
            <a:r>
              <a:rPr lang="vi-VN" sz="1200" b="0" i="0" u="none" strike="noStrike" kern="1200" smtClean="0">
                <a:solidFill>
                  <a:schemeClr val="tx1"/>
                </a:solidFill>
                <a:effectLst/>
                <a:latin typeface="+mn-lt"/>
                <a:ea typeface="+mn-ea"/>
                <a:cs typeface="+mn-cs"/>
              </a:rPr>
              <a:t>Phải mất đến một tháng vặn xoắn nhiều lần trong căn phòng của mình, ông mới giải được khối Rubik.</a:t>
            </a:r>
            <a:endParaRPr lang="en-US"/>
          </a:p>
        </p:txBody>
      </p:sp>
      <p:sp>
        <p:nvSpPr>
          <p:cNvPr id="4" name="Slide Number Placeholder 3"/>
          <p:cNvSpPr>
            <a:spLocks noGrp="1"/>
          </p:cNvSpPr>
          <p:nvPr>
            <p:ph type="sldNum" sz="quarter" idx="10"/>
          </p:nvPr>
        </p:nvSpPr>
        <p:spPr/>
        <p:txBody>
          <a:bodyPr/>
          <a:lstStyle/>
          <a:p>
            <a:fld id="{DDFA4C2F-5764-4358-825D-F0428E21572D}" type="slidenum">
              <a:rPr lang="en-US" smtClean="0"/>
              <a:t>17</a:t>
            </a:fld>
            <a:endParaRPr lang="en-US"/>
          </a:p>
        </p:txBody>
      </p:sp>
    </p:spTree>
    <p:extLst>
      <p:ext uri="{BB962C8B-B14F-4D97-AF65-F5344CB8AC3E}">
        <p14:creationId xmlns:p14="http://schemas.microsoft.com/office/powerpoint/2010/main" val="2540022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u="none" strike="noStrike" kern="1200" dirty="0" smtClean="0">
                <a:solidFill>
                  <a:schemeClr val="tx1"/>
                </a:solidFill>
                <a:effectLst/>
                <a:latin typeface="+mn-lt"/>
                <a:ea typeface="+mn-ea"/>
                <a:cs typeface="+mn-cs"/>
              </a:rPr>
              <a:t>Vào năm 1974, Erno Rubik chỉ là một giảng viên thiết kế 29 tuổi và vẫn đang loay hoay với một đống các khối gỗ nhỏ trong căn hộ nhỏ ở Budapest (Hungary), nơi ông sống cùng với mẹ.</a:t>
            </a:r>
            <a:r>
              <a:rPr lang="en-US" sz="1200" b="0" i="0" u="none" strike="noStrike" kern="1200" dirty="0" smtClean="0">
                <a:solidFill>
                  <a:schemeClr val="tx1"/>
                </a:solidFill>
                <a:effectLst/>
                <a:latin typeface="+mn-lt"/>
                <a:ea typeface="+mn-ea"/>
                <a:cs typeface="+mn-cs"/>
              </a:rPr>
              <a:t> </a:t>
            </a:r>
            <a:r>
              <a:rPr lang="vi-VN" sz="1200" b="0" i="0" u="none" strike="noStrike" kern="1200" dirty="0" smtClean="0">
                <a:solidFill>
                  <a:schemeClr val="tx1"/>
                </a:solidFill>
                <a:effectLst/>
                <a:latin typeface="+mn-lt"/>
                <a:ea typeface="+mn-ea"/>
                <a:cs typeface="+mn-cs"/>
              </a:rPr>
              <a:t>người ta tính được rằng có đến 43x1.018 khả năng tồn tại với khối Rubik; khả năng ngẫu nhiên đưa chúng về đúng vị trí ban đầu gần như bằng 0</a:t>
            </a:r>
            <a:r>
              <a:rPr lang="en-US" sz="1200" b="0" i="0" u="none" strike="noStrike" kern="1200" dirty="0" smtClean="0">
                <a:solidFill>
                  <a:schemeClr val="tx1"/>
                </a:solidFill>
                <a:effectLst/>
                <a:latin typeface="+mn-lt"/>
                <a:ea typeface="+mn-ea"/>
                <a:cs typeface="+mn-cs"/>
              </a:rPr>
              <a:t>. </a:t>
            </a:r>
            <a:r>
              <a:rPr lang="vi-VN" sz="1200" b="0" i="0" u="none" strike="noStrike" kern="1200" smtClean="0">
                <a:solidFill>
                  <a:schemeClr val="tx1"/>
                </a:solidFill>
                <a:effectLst/>
                <a:latin typeface="+mn-lt"/>
                <a:ea typeface="+mn-ea"/>
                <a:cs typeface="+mn-cs"/>
              </a:rPr>
              <a:t>Phải mất đến một tháng vặn xoắn nhiều lần trong căn phòng của mình, ông mới giải được khối Rubik.</a:t>
            </a:r>
            <a:endParaRPr lang="en-US"/>
          </a:p>
        </p:txBody>
      </p:sp>
      <p:sp>
        <p:nvSpPr>
          <p:cNvPr id="4" name="Slide Number Placeholder 3"/>
          <p:cNvSpPr>
            <a:spLocks noGrp="1"/>
          </p:cNvSpPr>
          <p:nvPr>
            <p:ph type="sldNum" sz="quarter" idx="10"/>
          </p:nvPr>
        </p:nvSpPr>
        <p:spPr/>
        <p:txBody>
          <a:bodyPr/>
          <a:lstStyle/>
          <a:p>
            <a:fld id="{DDFA4C2F-5764-4358-825D-F0428E21572D}" type="slidenum">
              <a:rPr lang="en-US" smtClean="0"/>
              <a:t>18</a:t>
            </a:fld>
            <a:endParaRPr lang="en-US"/>
          </a:p>
        </p:txBody>
      </p:sp>
    </p:spTree>
    <p:extLst>
      <p:ext uri="{BB962C8B-B14F-4D97-AF65-F5344CB8AC3E}">
        <p14:creationId xmlns:p14="http://schemas.microsoft.com/office/powerpoint/2010/main" val="4106276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Khi tôi lần đầu gặp Deep Blue vào năm 1996 vào tháng hai, Tôi đã là vô địch thế giới hơn 10 năm, và tôi đã chơi 182 trận cờ tranh vô địch thế giới và hàng trăm trận cờ đấu với các nhà vô địch của những cuộc thi khác. Tôi đã biết phải mong đợi điều gì từ các đối thủ và mong đợi điều gì từ bản thân tôi. Tôi đã quen với việc tính toán các nước đi của họ và đo lường trạng thái cảm xúc của họ bằng cách quan sát ngôn ngữ cơ thể và nhìn vào mắt họ. </a:t>
            </a:r>
            <a:endParaRPr lang="en-US" dirty="0"/>
          </a:p>
        </p:txBody>
      </p:sp>
      <p:sp>
        <p:nvSpPr>
          <p:cNvPr id="4" name="Slide Number Placeholder 3"/>
          <p:cNvSpPr>
            <a:spLocks noGrp="1"/>
          </p:cNvSpPr>
          <p:nvPr>
            <p:ph type="sldNum" sz="quarter" idx="10"/>
          </p:nvPr>
        </p:nvSpPr>
        <p:spPr/>
        <p:txBody>
          <a:bodyPr/>
          <a:lstStyle/>
          <a:p>
            <a:fld id="{DDFA4C2F-5764-4358-825D-F0428E21572D}" type="slidenum">
              <a:rPr lang="en-US" smtClean="0"/>
              <a:t>4</a:t>
            </a:fld>
            <a:endParaRPr lang="en-US"/>
          </a:p>
        </p:txBody>
      </p:sp>
    </p:spTree>
    <p:extLst>
      <p:ext uri="{BB962C8B-B14F-4D97-AF65-F5344CB8AC3E}">
        <p14:creationId xmlns:p14="http://schemas.microsoft.com/office/powerpoint/2010/main" val="3937227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u="none" strike="noStrike" kern="1200" dirty="0" smtClean="0">
                <a:solidFill>
                  <a:schemeClr val="tx1"/>
                </a:solidFill>
                <a:effectLst/>
                <a:latin typeface="+mn-lt"/>
                <a:ea typeface="+mn-ea"/>
                <a:cs typeface="+mn-cs"/>
              </a:rPr>
              <a:t>Các thuật ngữ khác đề cập đến các </a:t>
            </a:r>
            <a:r>
              <a:rPr lang="en-US" sz="1200" b="0" i="0" u="none" strike="noStrike" kern="1200" dirty="0" err="1" smtClean="0">
                <a:solidFill>
                  <a:schemeClr val="tx1"/>
                </a:solidFill>
                <a:effectLst/>
                <a:latin typeface="+mn-lt"/>
                <a:ea typeface="+mn-ea"/>
                <a:cs typeface="+mn-cs"/>
              </a:rPr>
              <a:t>diễn</a:t>
            </a:r>
            <a:r>
              <a:rPr lang="en-US" sz="1200" b="0" i="0" u="none" strike="noStrike" kern="1200" baseline="0" dirty="0" smtClean="0">
                <a:solidFill>
                  <a:schemeClr val="tx1"/>
                </a:solidFill>
                <a:effectLst/>
                <a:latin typeface="+mn-lt"/>
                <a:ea typeface="+mn-ea"/>
                <a:cs typeface="+mn-cs"/>
              </a:rPr>
              <a:t> </a:t>
            </a:r>
            <a:r>
              <a:rPr lang="en-US" sz="1200" b="0" i="0" u="none" strike="noStrike" kern="1200" baseline="0" dirty="0" err="1" smtClean="0">
                <a:solidFill>
                  <a:schemeClr val="tx1"/>
                </a:solidFill>
                <a:effectLst/>
                <a:latin typeface="+mn-lt"/>
                <a:ea typeface="+mn-ea"/>
                <a:cs typeface="+mn-cs"/>
              </a:rPr>
              <a:t>biến</a:t>
            </a:r>
            <a:r>
              <a:rPr lang="en-US" sz="1200" b="0" i="0" u="none" strike="noStrike" kern="1200" baseline="0" dirty="0" smtClean="0">
                <a:solidFill>
                  <a:schemeClr val="tx1"/>
                </a:solidFill>
                <a:effectLst/>
                <a:latin typeface="+mn-lt"/>
                <a:ea typeface="+mn-ea"/>
                <a:cs typeface="+mn-cs"/>
              </a:rPr>
              <a:t> </a:t>
            </a:r>
            <a:r>
              <a:rPr lang="vi-VN" sz="1200" b="0" i="0" u="none" strike="noStrike" kern="1200" dirty="0" smtClean="0">
                <a:solidFill>
                  <a:schemeClr val="tx1"/>
                </a:solidFill>
                <a:effectLst/>
                <a:latin typeface="+mn-lt"/>
                <a:ea typeface="+mn-ea"/>
                <a:cs typeface="+mn-cs"/>
              </a:rPr>
              <a:t>tâm </a:t>
            </a:r>
            <a:r>
              <a:rPr lang="en-US" sz="1200" b="0" i="0" u="none" strike="noStrike" kern="1200" dirty="0" err="1" smtClean="0">
                <a:solidFill>
                  <a:schemeClr val="tx1"/>
                </a:solidFill>
                <a:effectLst/>
                <a:latin typeface="+mn-lt"/>
                <a:ea typeface="+mn-ea"/>
                <a:cs typeface="+mn-cs"/>
              </a:rPr>
              <a:t>lý</a:t>
            </a:r>
            <a:r>
              <a:rPr lang="en-US" sz="1200" b="0" i="0" u="none" strike="noStrike" kern="1200" baseline="0" dirty="0" smtClean="0">
                <a:solidFill>
                  <a:schemeClr val="tx1"/>
                </a:solidFill>
                <a:effectLst/>
                <a:latin typeface="+mn-lt"/>
                <a:ea typeface="+mn-ea"/>
                <a:cs typeface="+mn-cs"/>
              </a:rPr>
              <a:t> </a:t>
            </a:r>
            <a:r>
              <a:rPr lang="vi-VN" sz="1200" b="0" i="0" u="none" strike="noStrike" kern="1200" dirty="0" smtClean="0">
                <a:solidFill>
                  <a:schemeClr val="tx1"/>
                </a:solidFill>
                <a:effectLst/>
                <a:latin typeface="+mn-lt"/>
                <a:ea typeface="+mn-ea"/>
                <a:cs typeface="+mn-cs"/>
              </a:rPr>
              <a:t>của con người có </a:t>
            </a:r>
            <a:r>
              <a:rPr lang="en-US" sz="1200" b="0" i="0" u="none" strike="noStrike" kern="1200" dirty="0" err="1" smtClean="0">
                <a:solidFill>
                  <a:schemeClr val="tx1"/>
                </a:solidFill>
                <a:effectLst/>
                <a:latin typeface="+mn-lt"/>
                <a:ea typeface="+mn-ea"/>
                <a:cs typeface="+mn-cs"/>
              </a:rPr>
              <a:t>giá</a:t>
            </a:r>
            <a:r>
              <a:rPr lang="en-US" sz="1200" b="0" i="0" u="none" strike="noStrike" kern="1200" baseline="0" dirty="0" smtClean="0">
                <a:solidFill>
                  <a:schemeClr val="tx1"/>
                </a:solidFill>
                <a:effectLst/>
                <a:latin typeface="+mn-lt"/>
                <a:ea typeface="+mn-ea"/>
                <a:cs typeface="+mn-cs"/>
              </a:rPr>
              <a:t> </a:t>
            </a:r>
            <a:r>
              <a:rPr lang="en-US" sz="1200" b="0" i="0" u="none" strike="noStrike" kern="1200" baseline="0" dirty="0" err="1" smtClean="0">
                <a:solidFill>
                  <a:schemeClr val="tx1"/>
                </a:solidFill>
                <a:effectLst/>
                <a:latin typeface="+mn-lt"/>
                <a:ea typeface="+mn-ea"/>
                <a:cs typeface="+mn-cs"/>
              </a:rPr>
              <a:t>trị</a:t>
            </a:r>
            <a:r>
              <a:rPr lang="en-US" sz="1200" b="0" i="0" u="none" strike="noStrike" kern="1200" baseline="0" dirty="0" smtClean="0">
                <a:solidFill>
                  <a:schemeClr val="tx1"/>
                </a:solidFill>
                <a:effectLst/>
                <a:latin typeface="+mn-lt"/>
                <a:ea typeface="+mn-ea"/>
                <a:cs typeface="+mn-cs"/>
              </a:rPr>
              <a:t> </a:t>
            </a:r>
            <a:r>
              <a:rPr lang="vi-VN" sz="1200" b="0" i="0" u="none" strike="noStrike" kern="1200" dirty="0" smtClean="0">
                <a:solidFill>
                  <a:schemeClr val="tx1"/>
                </a:solidFill>
                <a:effectLst/>
                <a:latin typeface="+mn-lt"/>
                <a:ea typeface="+mn-ea"/>
                <a:cs typeface="+mn-cs"/>
              </a:rPr>
              <a:t>đáng kể trong Al là "suy nghĩ", "thấu hiểu", với tần suất ngày càng tăng trong năm năm qua, "hiểu biết". Trên thực tế, những thuật ngữ này có thể được sử dụng tự do hơn trong Al hơn là trong tâm lý học thực nghiệm, nơi mà một sự nghi ngờ sâu sắc về thuật ngữ "tinh thần" vẫn còn tồn tại như một di sản của behaviorism.</a:t>
            </a:r>
            <a:endParaRPr lang="en-US" sz="1200" b="0" i="0" u="none" strike="noStrike" kern="1200" dirty="0" smtClean="0">
              <a:solidFill>
                <a:schemeClr val="tx1"/>
              </a:solidFill>
              <a:effectLst/>
              <a:latin typeface="+mn-lt"/>
              <a:ea typeface="+mn-ea"/>
              <a:cs typeface="+mn-cs"/>
            </a:endParaRPr>
          </a:p>
          <a:p>
            <a:r>
              <a:rPr lang="vi-VN" sz="1200" b="1" i="0" u="none" strike="noStrike" kern="1200" dirty="0" smtClean="0">
                <a:solidFill>
                  <a:schemeClr val="tx1"/>
                </a:solidFill>
                <a:effectLst/>
                <a:latin typeface="+mn-lt"/>
                <a:ea typeface="+mn-ea"/>
                <a:cs typeface="+mn-cs"/>
              </a:rPr>
              <a:t>Herbert Alexander Simon</a:t>
            </a:r>
            <a:r>
              <a:rPr lang="vi-VN" sz="1200" b="0" i="0" u="none" strike="noStrike" kern="1200" dirty="0" smtClean="0">
                <a:solidFill>
                  <a:schemeClr val="tx1"/>
                </a:solidFill>
                <a:effectLst/>
                <a:latin typeface="+mn-lt"/>
                <a:ea typeface="+mn-ea"/>
                <a:cs typeface="+mn-cs"/>
              </a:rPr>
              <a:t> (15/6/1916 – 9/2/2001) là một nhà </a:t>
            </a:r>
            <a:r>
              <a:rPr lang="vi-VN" sz="1200" b="0" i="0" u="none" strike="noStrike" kern="1200" dirty="0" smtClean="0">
                <a:solidFill>
                  <a:schemeClr val="tx1"/>
                </a:solidFill>
                <a:effectLst/>
                <a:latin typeface="+mn-lt"/>
                <a:ea typeface="+mn-ea"/>
                <a:cs typeface="+mn-cs"/>
                <a:hlinkClick r:id="rId3" tooltip="Khoa học chính trị"/>
              </a:rPr>
              <a:t>khoa học chính trị</a:t>
            </a:r>
            <a:r>
              <a:rPr lang="vi-VN" sz="1200" b="0" i="0" u="none" strike="noStrike" kern="1200" dirty="0" smtClean="0">
                <a:solidFill>
                  <a:schemeClr val="tx1"/>
                </a:solidFill>
                <a:effectLst/>
                <a:latin typeface="+mn-lt"/>
                <a:ea typeface="+mn-ea"/>
                <a:cs typeface="+mn-cs"/>
              </a:rPr>
              <a:t>, </a:t>
            </a:r>
            <a:r>
              <a:rPr lang="vi-VN" sz="1200" b="0" i="0" u="none" strike="noStrike" kern="1200" dirty="0" smtClean="0">
                <a:solidFill>
                  <a:schemeClr val="tx1"/>
                </a:solidFill>
                <a:effectLst/>
                <a:latin typeface="+mn-lt"/>
                <a:ea typeface="+mn-ea"/>
                <a:cs typeface="+mn-cs"/>
                <a:hlinkClick r:id="rId4" tooltip="Kinh tế"/>
              </a:rPr>
              <a:t>kinh tế</a:t>
            </a:r>
            <a:r>
              <a:rPr lang="vi-VN" sz="1200" b="0" i="0" u="none" strike="noStrike" kern="1200" dirty="0" smtClean="0">
                <a:solidFill>
                  <a:schemeClr val="tx1"/>
                </a:solidFill>
                <a:effectLst/>
                <a:latin typeface="+mn-lt"/>
                <a:ea typeface="+mn-ea"/>
                <a:cs typeface="+mn-cs"/>
              </a:rPr>
              <a:t>, </a:t>
            </a:r>
            <a:r>
              <a:rPr lang="vi-VN" sz="1200" b="0" i="0" u="none" strike="noStrike" kern="1200" dirty="0" smtClean="0">
                <a:solidFill>
                  <a:schemeClr val="tx1"/>
                </a:solidFill>
                <a:effectLst/>
                <a:latin typeface="+mn-lt"/>
                <a:ea typeface="+mn-ea"/>
                <a:cs typeface="+mn-cs"/>
                <a:hlinkClick r:id="rId5" tooltip="Xã hội học"/>
              </a:rPr>
              <a:t>xã hội học</a:t>
            </a:r>
            <a:r>
              <a:rPr lang="vi-VN" sz="1200" b="0" i="0" u="none" strike="noStrike" kern="1200" dirty="0" smtClean="0">
                <a:solidFill>
                  <a:schemeClr val="tx1"/>
                </a:solidFill>
                <a:effectLst/>
                <a:latin typeface="+mn-lt"/>
                <a:ea typeface="+mn-ea"/>
                <a:cs typeface="+mn-cs"/>
              </a:rPr>
              <a:t>, tâm lý học người Mỹ và đặc biệt là giáo sư tại </a:t>
            </a:r>
            <a:r>
              <a:rPr lang="vi-VN" sz="1200" b="0" i="0" u="none" strike="noStrike" kern="1200" dirty="0" smtClean="0">
                <a:solidFill>
                  <a:schemeClr val="tx1"/>
                </a:solidFill>
                <a:effectLst/>
                <a:latin typeface="+mn-lt"/>
                <a:ea typeface="+mn-ea"/>
                <a:cs typeface="+mn-cs"/>
                <a:hlinkClick r:id="rId6" tooltip="Đại học Carnegie Mellon"/>
              </a:rPr>
              <a:t>Đại học Carnegie Mellon</a:t>
            </a:r>
            <a:r>
              <a:rPr lang="vi-VN" sz="1200" b="0" i="0" u="none" strike="noStrike" kern="1200" dirty="0" smtClean="0">
                <a:solidFill>
                  <a:schemeClr val="tx1"/>
                </a:solidFill>
                <a:effectLst/>
                <a:latin typeface="+mn-lt"/>
                <a:ea typeface="+mn-ea"/>
                <a:cs typeface="+mn-cs"/>
              </a:rPr>
              <a:t>—nơi ông có các nghiên cứu về nhiều lĩnh vực như </a:t>
            </a:r>
            <a:r>
              <a:rPr lang="vi-VN" sz="1200" b="0" i="0" u="none" strike="noStrike" kern="1200" dirty="0" smtClean="0">
                <a:solidFill>
                  <a:schemeClr val="tx1"/>
                </a:solidFill>
                <a:effectLst/>
                <a:latin typeface="+mn-lt"/>
                <a:ea typeface="+mn-ea"/>
                <a:cs typeface="+mn-cs"/>
                <a:hlinkClick r:id="rId7" tooltip="Nhận thức tâm lý (trang chưa được viết)"/>
              </a:rPr>
              <a:t>nhận thức tâm lý</a:t>
            </a:r>
            <a:r>
              <a:rPr lang="vi-VN" sz="1200" b="0" i="0" u="none" strike="noStrike" kern="1200" dirty="0" smtClean="0">
                <a:solidFill>
                  <a:schemeClr val="tx1"/>
                </a:solidFill>
                <a:effectLst/>
                <a:latin typeface="+mn-lt"/>
                <a:ea typeface="+mn-ea"/>
                <a:cs typeface="+mn-cs"/>
              </a:rPr>
              <a:t>, khoa học nhận thức, </a:t>
            </a:r>
            <a:r>
              <a:rPr lang="vi-VN" sz="1200" b="0" i="0" u="none" strike="noStrike" kern="1200" dirty="0" smtClean="0">
                <a:solidFill>
                  <a:schemeClr val="tx1"/>
                </a:solidFill>
                <a:effectLst/>
                <a:latin typeface="+mn-lt"/>
                <a:ea typeface="+mn-ea"/>
                <a:cs typeface="+mn-cs"/>
                <a:hlinkClick r:id="rId8" tooltip="Khoa học máy tính"/>
              </a:rPr>
              <a:t>khoa học máy tính</a:t>
            </a:r>
            <a:r>
              <a:rPr lang="vi-VN" sz="1200" b="0" i="0" u="none" strike="noStrike" kern="1200" dirty="0" smtClean="0">
                <a:solidFill>
                  <a:schemeClr val="tx1"/>
                </a:solidFill>
                <a:effectLst/>
                <a:latin typeface="+mn-lt"/>
                <a:ea typeface="+mn-ea"/>
                <a:cs typeface="+mn-cs"/>
              </a:rPr>
              <a:t>, hành chính, </a:t>
            </a:r>
            <a:r>
              <a:rPr lang="vi-VN" sz="1200" b="0" i="0" u="none" strike="noStrike" kern="1200" dirty="0" smtClean="0">
                <a:solidFill>
                  <a:schemeClr val="tx1"/>
                </a:solidFill>
                <a:effectLst/>
                <a:latin typeface="+mn-lt"/>
                <a:ea typeface="+mn-ea"/>
                <a:cs typeface="+mn-cs"/>
                <a:hlinkClick r:id="rId4" tooltip="Kinh tế"/>
              </a:rPr>
              <a:t>kinh tế</a:t>
            </a:r>
            <a:r>
              <a:rPr lang="vi-VN" sz="1200" b="0" i="0" u="none" strike="noStrike" kern="1200" dirty="0" smtClean="0">
                <a:solidFill>
                  <a:schemeClr val="tx1"/>
                </a:solidFill>
                <a:effectLst/>
                <a:latin typeface="+mn-lt"/>
                <a:ea typeface="+mn-ea"/>
                <a:cs typeface="+mn-cs"/>
              </a:rPr>
              <a:t>, quản lý, khoa học triết học, </a:t>
            </a:r>
            <a:r>
              <a:rPr lang="vi-VN" sz="1200" b="0" i="0" u="none" strike="noStrike" kern="1200" dirty="0" smtClean="0">
                <a:solidFill>
                  <a:schemeClr val="tx1"/>
                </a:solidFill>
                <a:effectLst/>
                <a:latin typeface="+mn-lt"/>
                <a:ea typeface="+mn-ea"/>
                <a:cs typeface="+mn-cs"/>
                <a:hlinkClick r:id="rId5" tooltip="Xã hội học"/>
              </a:rPr>
              <a:t>xã hội học</a:t>
            </a:r>
            <a:r>
              <a:rPr lang="vi-VN" sz="1200" b="0" i="0" u="none" strike="noStrike" kern="1200" dirty="0" smtClean="0">
                <a:solidFill>
                  <a:schemeClr val="tx1"/>
                </a:solidFill>
                <a:effectLst/>
                <a:latin typeface="+mn-lt"/>
                <a:ea typeface="+mn-ea"/>
                <a:cs typeface="+mn-cs"/>
              </a:rPr>
              <a:t> và </a:t>
            </a:r>
            <a:r>
              <a:rPr lang="vi-VN" sz="1200" b="0" i="0" u="none" strike="noStrike" kern="1200" dirty="0" smtClean="0">
                <a:solidFill>
                  <a:schemeClr val="tx1"/>
                </a:solidFill>
                <a:effectLst/>
                <a:latin typeface="+mn-lt"/>
                <a:ea typeface="+mn-ea"/>
                <a:cs typeface="+mn-cs"/>
                <a:hlinkClick r:id="rId3" tooltip="Khoa học chính trị"/>
              </a:rPr>
              <a:t>khoa học chính trị</a:t>
            </a:r>
            <a:r>
              <a:rPr lang="vi-VN" sz="1200" b="0" i="0" u="none" strike="noStrike" kern="1200" dirty="0" smtClean="0">
                <a:solidFill>
                  <a:schemeClr val="tx1"/>
                </a:solidFill>
                <a:effectLst/>
                <a:latin typeface="+mn-lt"/>
                <a:ea typeface="+mn-ea"/>
                <a:cs typeface="+mn-cs"/>
              </a:rPr>
              <a:t>. Với gần một ngàn ấn phẩm thường xuyên được trích dẫn, ông là một trong những nhà </a:t>
            </a:r>
            <a:r>
              <a:rPr lang="vi-VN" sz="1200" b="0" i="0" u="none" strike="noStrike" kern="1200" dirty="0" smtClean="0">
                <a:solidFill>
                  <a:schemeClr val="tx1"/>
                </a:solidFill>
                <a:effectLst/>
                <a:latin typeface="+mn-lt"/>
                <a:ea typeface="+mn-ea"/>
                <a:cs typeface="+mn-cs"/>
                <a:hlinkClick r:id="rId9" tooltip="Khoa học xã hội"/>
              </a:rPr>
              <a:t>khoa học xã hội</a:t>
            </a:r>
            <a:r>
              <a:rPr lang="vi-VN" sz="1200" b="0" i="0" u="none" strike="noStrike" kern="1200" dirty="0" smtClean="0">
                <a:solidFill>
                  <a:schemeClr val="tx1"/>
                </a:solidFill>
                <a:effectLst/>
                <a:latin typeface="+mn-lt"/>
                <a:ea typeface="+mn-ea"/>
                <a:cs typeface="+mn-cs"/>
              </a:rPr>
              <a:t> có ảnh hưởng nhất trong thế kỷ 20.</a:t>
            </a:r>
            <a:endParaRPr lang="en-US" dirty="0"/>
          </a:p>
        </p:txBody>
      </p:sp>
      <p:sp>
        <p:nvSpPr>
          <p:cNvPr id="4" name="Slide Number Placeholder 3"/>
          <p:cNvSpPr>
            <a:spLocks noGrp="1"/>
          </p:cNvSpPr>
          <p:nvPr>
            <p:ph type="sldNum" sz="quarter" idx="10"/>
          </p:nvPr>
        </p:nvSpPr>
        <p:spPr/>
        <p:txBody>
          <a:bodyPr/>
          <a:lstStyle/>
          <a:p>
            <a:fld id="{DDFA4C2F-5764-4358-825D-F0428E21572D}" type="slidenum">
              <a:rPr lang="en-US" smtClean="0"/>
              <a:t>5</a:t>
            </a:fld>
            <a:endParaRPr lang="en-US"/>
          </a:p>
        </p:txBody>
      </p:sp>
    </p:spTree>
    <p:extLst>
      <p:ext uri="{BB962C8B-B14F-4D97-AF65-F5344CB8AC3E}">
        <p14:creationId xmlns:p14="http://schemas.microsoft.com/office/powerpoint/2010/main" val="3747431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u="none" strike="noStrike" kern="1200" dirty="0" smtClean="0">
                <a:solidFill>
                  <a:schemeClr val="tx1"/>
                </a:solidFill>
                <a:effectLst/>
                <a:latin typeface="+mn-lt"/>
                <a:ea typeface="+mn-ea"/>
                <a:cs typeface="+mn-cs"/>
              </a:rPr>
              <a:t>Các thuật ngữ khác đề cập đến các </a:t>
            </a:r>
            <a:r>
              <a:rPr lang="en-US" sz="1200" b="0" i="0" u="none" strike="noStrike" kern="1200" dirty="0" err="1" smtClean="0">
                <a:solidFill>
                  <a:schemeClr val="tx1"/>
                </a:solidFill>
                <a:effectLst/>
                <a:latin typeface="+mn-lt"/>
                <a:ea typeface="+mn-ea"/>
                <a:cs typeface="+mn-cs"/>
              </a:rPr>
              <a:t>diễn</a:t>
            </a:r>
            <a:r>
              <a:rPr lang="en-US" sz="1200" b="0" i="0" u="none" strike="noStrike" kern="1200" baseline="0" dirty="0" smtClean="0">
                <a:solidFill>
                  <a:schemeClr val="tx1"/>
                </a:solidFill>
                <a:effectLst/>
                <a:latin typeface="+mn-lt"/>
                <a:ea typeface="+mn-ea"/>
                <a:cs typeface="+mn-cs"/>
              </a:rPr>
              <a:t> </a:t>
            </a:r>
            <a:r>
              <a:rPr lang="en-US" sz="1200" b="0" i="0" u="none" strike="noStrike" kern="1200" baseline="0" dirty="0" err="1" smtClean="0">
                <a:solidFill>
                  <a:schemeClr val="tx1"/>
                </a:solidFill>
                <a:effectLst/>
                <a:latin typeface="+mn-lt"/>
                <a:ea typeface="+mn-ea"/>
                <a:cs typeface="+mn-cs"/>
              </a:rPr>
              <a:t>biến</a:t>
            </a:r>
            <a:r>
              <a:rPr lang="en-US" sz="1200" b="0" i="0" u="none" strike="noStrike" kern="1200" baseline="0" dirty="0" smtClean="0">
                <a:solidFill>
                  <a:schemeClr val="tx1"/>
                </a:solidFill>
                <a:effectLst/>
                <a:latin typeface="+mn-lt"/>
                <a:ea typeface="+mn-ea"/>
                <a:cs typeface="+mn-cs"/>
              </a:rPr>
              <a:t> </a:t>
            </a:r>
            <a:r>
              <a:rPr lang="vi-VN" sz="1200" b="0" i="0" u="none" strike="noStrike" kern="1200" dirty="0" smtClean="0">
                <a:solidFill>
                  <a:schemeClr val="tx1"/>
                </a:solidFill>
                <a:effectLst/>
                <a:latin typeface="+mn-lt"/>
                <a:ea typeface="+mn-ea"/>
                <a:cs typeface="+mn-cs"/>
              </a:rPr>
              <a:t>tâm </a:t>
            </a:r>
            <a:r>
              <a:rPr lang="en-US" sz="1200" b="0" i="0" u="none" strike="noStrike" kern="1200" dirty="0" err="1" smtClean="0">
                <a:solidFill>
                  <a:schemeClr val="tx1"/>
                </a:solidFill>
                <a:effectLst/>
                <a:latin typeface="+mn-lt"/>
                <a:ea typeface="+mn-ea"/>
                <a:cs typeface="+mn-cs"/>
              </a:rPr>
              <a:t>lý</a:t>
            </a:r>
            <a:r>
              <a:rPr lang="en-US" sz="1200" b="0" i="0" u="none" strike="noStrike" kern="1200" baseline="0" dirty="0" smtClean="0">
                <a:solidFill>
                  <a:schemeClr val="tx1"/>
                </a:solidFill>
                <a:effectLst/>
                <a:latin typeface="+mn-lt"/>
                <a:ea typeface="+mn-ea"/>
                <a:cs typeface="+mn-cs"/>
              </a:rPr>
              <a:t> </a:t>
            </a:r>
            <a:r>
              <a:rPr lang="vi-VN" sz="1200" b="0" i="0" u="none" strike="noStrike" kern="1200" dirty="0" smtClean="0">
                <a:solidFill>
                  <a:schemeClr val="tx1"/>
                </a:solidFill>
                <a:effectLst/>
                <a:latin typeface="+mn-lt"/>
                <a:ea typeface="+mn-ea"/>
                <a:cs typeface="+mn-cs"/>
              </a:rPr>
              <a:t>của con người có </a:t>
            </a:r>
            <a:r>
              <a:rPr lang="en-US" sz="1200" b="0" i="0" u="none" strike="noStrike" kern="1200" dirty="0" err="1" smtClean="0">
                <a:solidFill>
                  <a:schemeClr val="tx1"/>
                </a:solidFill>
                <a:effectLst/>
                <a:latin typeface="+mn-lt"/>
                <a:ea typeface="+mn-ea"/>
                <a:cs typeface="+mn-cs"/>
              </a:rPr>
              <a:t>giá</a:t>
            </a:r>
            <a:r>
              <a:rPr lang="en-US" sz="1200" b="0" i="0" u="none" strike="noStrike" kern="1200" baseline="0" dirty="0" smtClean="0">
                <a:solidFill>
                  <a:schemeClr val="tx1"/>
                </a:solidFill>
                <a:effectLst/>
                <a:latin typeface="+mn-lt"/>
                <a:ea typeface="+mn-ea"/>
                <a:cs typeface="+mn-cs"/>
              </a:rPr>
              <a:t> </a:t>
            </a:r>
            <a:r>
              <a:rPr lang="en-US" sz="1200" b="0" i="0" u="none" strike="noStrike" kern="1200" baseline="0" dirty="0" err="1" smtClean="0">
                <a:solidFill>
                  <a:schemeClr val="tx1"/>
                </a:solidFill>
                <a:effectLst/>
                <a:latin typeface="+mn-lt"/>
                <a:ea typeface="+mn-ea"/>
                <a:cs typeface="+mn-cs"/>
              </a:rPr>
              <a:t>trị</a:t>
            </a:r>
            <a:r>
              <a:rPr lang="en-US" sz="1200" b="0" i="0" u="none" strike="noStrike" kern="1200" baseline="0" dirty="0" smtClean="0">
                <a:solidFill>
                  <a:schemeClr val="tx1"/>
                </a:solidFill>
                <a:effectLst/>
                <a:latin typeface="+mn-lt"/>
                <a:ea typeface="+mn-ea"/>
                <a:cs typeface="+mn-cs"/>
              </a:rPr>
              <a:t> </a:t>
            </a:r>
            <a:r>
              <a:rPr lang="vi-VN" sz="1200" b="0" i="0" u="none" strike="noStrike" kern="1200" dirty="0" smtClean="0">
                <a:solidFill>
                  <a:schemeClr val="tx1"/>
                </a:solidFill>
                <a:effectLst/>
                <a:latin typeface="+mn-lt"/>
                <a:ea typeface="+mn-ea"/>
                <a:cs typeface="+mn-cs"/>
              </a:rPr>
              <a:t>đáng kể trong Al là "suy nghĩ", "thấu hiểu", với tần suất ngày càng tăng trong năm năm qua, "hiểu biết". Trên thực tế, những thuật ngữ này có thể được sử dụng tự do hơn trong Al hơn là trong tâm lý học thực nghiệm, nơi mà một sự nghi ngờ sâu sắc về thuật ngữ "tinh thần" vẫn còn tồn tại như một di sản của behaviorism.</a:t>
            </a:r>
            <a:endParaRPr lang="en-US" sz="1200" b="0" i="0" u="none" strike="noStrike" kern="1200" dirty="0" smtClean="0">
              <a:solidFill>
                <a:schemeClr val="tx1"/>
              </a:solidFill>
              <a:effectLst/>
              <a:latin typeface="+mn-lt"/>
              <a:ea typeface="+mn-ea"/>
              <a:cs typeface="+mn-cs"/>
            </a:endParaRPr>
          </a:p>
          <a:p>
            <a:r>
              <a:rPr lang="vi-VN" sz="1200" b="1" i="0" u="none" strike="noStrike" kern="1200" dirty="0" smtClean="0">
                <a:solidFill>
                  <a:schemeClr val="tx1"/>
                </a:solidFill>
                <a:effectLst/>
                <a:latin typeface="+mn-lt"/>
                <a:ea typeface="+mn-ea"/>
                <a:cs typeface="+mn-cs"/>
              </a:rPr>
              <a:t>Herbert Alexander Simon</a:t>
            </a:r>
            <a:r>
              <a:rPr lang="vi-VN" sz="1200" b="0" i="0" u="none" strike="noStrike" kern="1200" dirty="0" smtClean="0">
                <a:solidFill>
                  <a:schemeClr val="tx1"/>
                </a:solidFill>
                <a:effectLst/>
                <a:latin typeface="+mn-lt"/>
                <a:ea typeface="+mn-ea"/>
                <a:cs typeface="+mn-cs"/>
              </a:rPr>
              <a:t> (15/6/1916 – 9/2/2001) là một nhà </a:t>
            </a:r>
            <a:r>
              <a:rPr lang="vi-VN" sz="1200" b="0" i="0" u="none" strike="noStrike" kern="1200" dirty="0" smtClean="0">
                <a:solidFill>
                  <a:schemeClr val="tx1"/>
                </a:solidFill>
                <a:effectLst/>
                <a:latin typeface="+mn-lt"/>
                <a:ea typeface="+mn-ea"/>
                <a:cs typeface="+mn-cs"/>
                <a:hlinkClick r:id="rId3" tooltip="Khoa học chính trị"/>
              </a:rPr>
              <a:t>khoa học chính trị</a:t>
            </a:r>
            <a:r>
              <a:rPr lang="vi-VN" sz="1200" b="0" i="0" u="none" strike="noStrike" kern="1200" dirty="0" smtClean="0">
                <a:solidFill>
                  <a:schemeClr val="tx1"/>
                </a:solidFill>
                <a:effectLst/>
                <a:latin typeface="+mn-lt"/>
                <a:ea typeface="+mn-ea"/>
                <a:cs typeface="+mn-cs"/>
              </a:rPr>
              <a:t>, </a:t>
            </a:r>
            <a:r>
              <a:rPr lang="vi-VN" sz="1200" b="0" i="0" u="none" strike="noStrike" kern="1200" dirty="0" smtClean="0">
                <a:solidFill>
                  <a:schemeClr val="tx1"/>
                </a:solidFill>
                <a:effectLst/>
                <a:latin typeface="+mn-lt"/>
                <a:ea typeface="+mn-ea"/>
                <a:cs typeface="+mn-cs"/>
                <a:hlinkClick r:id="rId4" tooltip="Kinh tế"/>
              </a:rPr>
              <a:t>kinh tế</a:t>
            </a:r>
            <a:r>
              <a:rPr lang="vi-VN" sz="1200" b="0" i="0" u="none" strike="noStrike" kern="1200" dirty="0" smtClean="0">
                <a:solidFill>
                  <a:schemeClr val="tx1"/>
                </a:solidFill>
                <a:effectLst/>
                <a:latin typeface="+mn-lt"/>
                <a:ea typeface="+mn-ea"/>
                <a:cs typeface="+mn-cs"/>
              </a:rPr>
              <a:t>, </a:t>
            </a:r>
            <a:r>
              <a:rPr lang="vi-VN" sz="1200" b="0" i="0" u="none" strike="noStrike" kern="1200" dirty="0" smtClean="0">
                <a:solidFill>
                  <a:schemeClr val="tx1"/>
                </a:solidFill>
                <a:effectLst/>
                <a:latin typeface="+mn-lt"/>
                <a:ea typeface="+mn-ea"/>
                <a:cs typeface="+mn-cs"/>
                <a:hlinkClick r:id="rId5" tooltip="Xã hội học"/>
              </a:rPr>
              <a:t>xã hội học</a:t>
            </a:r>
            <a:r>
              <a:rPr lang="vi-VN" sz="1200" b="0" i="0" u="none" strike="noStrike" kern="1200" dirty="0" smtClean="0">
                <a:solidFill>
                  <a:schemeClr val="tx1"/>
                </a:solidFill>
                <a:effectLst/>
                <a:latin typeface="+mn-lt"/>
                <a:ea typeface="+mn-ea"/>
                <a:cs typeface="+mn-cs"/>
              </a:rPr>
              <a:t>, tâm lý học người Mỹ và đặc biệt là giáo sư tại </a:t>
            </a:r>
            <a:r>
              <a:rPr lang="vi-VN" sz="1200" b="0" i="0" u="none" strike="noStrike" kern="1200" dirty="0" smtClean="0">
                <a:solidFill>
                  <a:schemeClr val="tx1"/>
                </a:solidFill>
                <a:effectLst/>
                <a:latin typeface="+mn-lt"/>
                <a:ea typeface="+mn-ea"/>
                <a:cs typeface="+mn-cs"/>
                <a:hlinkClick r:id="rId6" tooltip="Đại học Carnegie Mellon"/>
              </a:rPr>
              <a:t>Đại học Carnegie Mellon</a:t>
            </a:r>
            <a:r>
              <a:rPr lang="vi-VN" sz="1200" b="0" i="0" u="none" strike="noStrike" kern="1200" dirty="0" smtClean="0">
                <a:solidFill>
                  <a:schemeClr val="tx1"/>
                </a:solidFill>
                <a:effectLst/>
                <a:latin typeface="+mn-lt"/>
                <a:ea typeface="+mn-ea"/>
                <a:cs typeface="+mn-cs"/>
              </a:rPr>
              <a:t>—nơi ông có các nghiên cứu về nhiều lĩnh vực như </a:t>
            </a:r>
            <a:r>
              <a:rPr lang="vi-VN" sz="1200" b="0" i="0" u="none" strike="noStrike" kern="1200" dirty="0" smtClean="0">
                <a:solidFill>
                  <a:schemeClr val="tx1"/>
                </a:solidFill>
                <a:effectLst/>
                <a:latin typeface="+mn-lt"/>
                <a:ea typeface="+mn-ea"/>
                <a:cs typeface="+mn-cs"/>
                <a:hlinkClick r:id="rId7" tooltip="Nhận thức tâm lý (trang chưa được viết)"/>
              </a:rPr>
              <a:t>nhận thức tâm lý</a:t>
            </a:r>
            <a:r>
              <a:rPr lang="vi-VN" sz="1200" b="0" i="0" u="none" strike="noStrike" kern="1200" dirty="0" smtClean="0">
                <a:solidFill>
                  <a:schemeClr val="tx1"/>
                </a:solidFill>
                <a:effectLst/>
                <a:latin typeface="+mn-lt"/>
                <a:ea typeface="+mn-ea"/>
                <a:cs typeface="+mn-cs"/>
              </a:rPr>
              <a:t>, khoa học nhận thức, </a:t>
            </a:r>
            <a:r>
              <a:rPr lang="vi-VN" sz="1200" b="0" i="0" u="none" strike="noStrike" kern="1200" dirty="0" smtClean="0">
                <a:solidFill>
                  <a:schemeClr val="tx1"/>
                </a:solidFill>
                <a:effectLst/>
                <a:latin typeface="+mn-lt"/>
                <a:ea typeface="+mn-ea"/>
                <a:cs typeface="+mn-cs"/>
                <a:hlinkClick r:id="rId8" tooltip="Khoa học máy tính"/>
              </a:rPr>
              <a:t>khoa học máy tính</a:t>
            </a:r>
            <a:r>
              <a:rPr lang="vi-VN" sz="1200" b="0" i="0" u="none" strike="noStrike" kern="1200" dirty="0" smtClean="0">
                <a:solidFill>
                  <a:schemeClr val="tx1"/>
                </a:solidFill>
                <a:effectLst/>
                <a:latin typeface="+mn-lt"/>
                <a:ea typeface="+mn-ea"/>
                <a:cs typeface="+mn-cs"/>
              </a:rPr>
              <a:t>, hành chính, </a:t>
            </a:r>
            <a:r>
              <a:rPr lang="vi-VN" sz="1200" b="0" i="0" u="none" strike="noStrike" kern="1200" dirty="0" smtClean="0">
                <a:solidFill>
                  <a:schemeClr val="tx1"/>
                </a:solidFill>
                <a:effectLst/>
                <a:latin typeface="+mn-lt"/>
                <a:ea typeface="+mn-ea"/>
                <a:cs typeface="+mn-cs"/>
                <a:hlinkClick r:id="rId4" tooltip="Kinh tế"/>
              </a:rPr>
              <a:t>kinh tế</a:t>
            </a:r>
            <a:r>
              <a:rPr lang="vi-VN" sz="1200" b="0" i="0" u="none" strike="noStrike" kern="1200" dirty="0" smtClean="0">
                <a:solidFill>
                  <a:schemeClr val="tx1"/>
                </a:solidFill>
                <a:effectLst/>
                <a:latin typeface="+mn-lt"/>
                <a:ea typeface="+mn-ea"/>
                <a:cs typeface="+mn-cs"/>
              </a:rPr>
              <a:t>, quản lý, khoa học triết học, </a:t>
            </a:r>
            <a:r>
              <a:rPr lang="vi-VN" sz="1200" b="0" i="0" u="none" strike="noStrike" kern="1200" dirty="0" smtClean="0">
                <a:solidFill>
                  <a:schemeClr val="tx1"/>
                </a:solidFill>
                <a:effectLst/>
                <a:latin typeface="+mn-lt"/>
                <a:ea typeface="+mn-ea"/>
                <a:cs typeface="+mn-cs"/>
                <a:hlinkClick r:id="rId5" tooltip="Xã hội học"/>
              </a:rPr>
              <a:t>xã hội học</a:t>
            </a:r>
            <a:r>
              <a:rPr lang="vi-VN" sz="1200" b="0" i="0" u="none" strike="noStrike" kern="1200" dirty="0" smtClean="0">
                <a:solidFill>
                  <a:schemeClr val="tx1"/>
                </a:solidFill>
                <a:effectLst/>
                <a:latin typeface="+mn-lt"/>
                <a:ea typeface="+mn-ea"/>
                <a:cs typeface="+mn-cs"/>
              </a:rPr>
              <a:t> và </a:t>
            </a:r>
            <a:r>
              <a:rPr lang="vi-VN" sz="1200" b="0" i="0" u="none" strike="noStrike" kern="1200" dirty="0" smtClean="0">
                <a:solidFill>
                  <a:schemeClr val="tx1"/>
                </a:solidFill>
                <a:effectLst/>
                <a:latin typeface="+mn-lt"/>
                <a:ea typeface="+mn-ea"/>
                <a:cs typeface="+mn-cs"/>
                <a:hlinkClick r:id="rId3" tooltip="Khoa học chính trị"/>
              </a:rPr>
              <a:t>khoa học chính trị</a:t>
            </a:r>
            <a:r>
              <a:rPr lang="vi-VN" sz="1200" b="0" i="0" u="none" strike="noStrike" kern="1200" dirty="0" smtClean="0">
                <a:solidFill>
                  <a:schemeClr val="tx1"/>
                </a:solidFill>
                <a:effectLst/>
                <a:latin typeface="+mn-lt"/>
                <a:ea typeface="+mn-ea"/>
                <a:cs typeface="+mn-cs"/>
              </a:rPr>
              <a:t>. Với gần một ngàn ấn phẩm thường xuyên được trích dẫn, ông là một trong những nhà </a:t>
            </a:r>
            <a:r>
              <a:rPr lang="vi-VN" sz="1200" b="0" i="0" u="none" strike="noStrike" kern="1200" dirty="0" smtClean="0">
                <a:solidFill>
                  <a:schemeClr val="tx1"/>
                </a:solidFill>
                <a:effectLst/>
                <a:latin typeface="+mn-lt"/>
                <a:ea typeface="+mn-ea"/>
                <a:cs typeface="+mn-cs"/>
                <a:hlinkClick r:id="rId9" tooltip="Khoa học xã hội"/>
              </a:rPr>
              <a:t>khoa học xã hội</a:t>
            </a:r>
            <a:r>
              <a:rPr lang="vi-VN" sz="1200" b="0" i="0" u="none" strike="noStrike" kern="1200" dirty="0" smtClean="0">
                <a:solidFill>
                  <a:schemeClr val="tx1"/>
                </a:solidFill>
                <a:effectLst/>
                <a:latin typeface="+mn-lt"/>
                <a:ea typeface="+mn-ea"/>
                <a:cs typeface="+mn-cs"/>
              </a:rPr>
              <a:t> có ảnh hưởng nhất trong thế kỷ 20.</a:t>
            </a:r>
            <a:endParaRPr lang="en-US" dirty="0"/>
          </a:p>
        </p:txBody>
      </p:sp>
      <p:sp>
        <p:nvSpPr>
          <p:cNvPr id="4" name="Slide Number Placeholder 3"/>
          <p:cNvSpPr>
            <a:spLocks noGrp="1"/>
          </p:cNvSpPr>
          <p:nvPr>
            <p:ph type="sldNum" sz="quarter" idx="10"/>
          </p:nvPr>
        </p:nvSpPr>
        <p:spPr/>
        <p:txBody>
          <a:bodyPr/>
          <a:lstStyle/>
          <a:p>
            <a:fld id="{DDFA4C2F-5764-4358-825D-F0428E21572D}" type="slidenum">
              <a:rPr lang="en-US" smtClean="0"/>
              <a:t>6</a:t>
            </a:fld>
            <a:endParaRPr lang="en-US"/>
          </a:p>
        </p:txBody>
      </p:sp>
    </p:spTree>
    <p:extLst>
      <p:ext uri="{BB962C8B-B14F-4D97-AF65-F5344CB8AC3E}">
        <p14:creationId xmlns:p14="http://schemas.microsoft.com/office/powerpoint/2010/main" val="605215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vi-VN" sz="1200" b="0" i="0" u="none" strike="noStrike" kern="1200" dirty="0" smtClean="0">
                <a:solidFill>
                  <a:schemeClr val="tx1"/>
                </a:solidFill>
                <a:effectLst/>
                <a:latin typeface="+mn-lt"/>
                <a:ea typeface="+mn-ea"/>
                <a:cs typeface="+mn-cs"/>
              </a:rPr>
              <a:t>Khi John McCarthy (1927-2011) sinh ra trong một gia đình người nhập cư châu Âu bình thường tại Boston vào ngay đêm trước của cuộc Đại Suy thoái, hầu như không ai có thể tin rằng thần đồng này sẽ trở thành người kế nhiệm xứng đáng cho Alan Turing.</a:t>
            </a:r>
          </a:p>
          <a:p>
            <a:pPr fontAlgn="base"/>
            <a:r>
              <a:rPr lang="vi-VN" sz="1200" b="0" i="0" u="none" strike="noStrike" kern="1200" dirty="0" smtClean="0">
                <a:solidFill>
                  <a:schemeClr val="tx1"/>
                </a:solidFill>
                <a:effectLst/>
                <a:latin typeface="+mn-lt"/>
                <a:ea typeface="+mn-ea"/>
                <a:cs typeface="+mn-cs"/>
              </a:rPr>
              <a:t>Thể trạng yếu đuối của em trai John đã làm cả gia đình McCarthy, sau khi đi lang thang trên khắp cả nước để tìm các cơ hội việc làm, phải tới định cư tại Los Angeles. Chính tại nơi đây, John, một thiếu niên xuất sắc trong môn Toán đã được tiếp xúc với Viện Công nghệ California, Caltech, và tự học môn toán của cấp đại học từ những quyển sách giáo khoa cũ đi mượn.</a:t>
            </a:r>
          </a:p>
          <a:p>
            <a:pPr fontAlgn="base"/>
            <a:r>
              <a:rPr lang="vi-VN" sz="1200" b="0" i="0" u="none" strike="noStrike" kern="1200" dirty="0" smtClean="0">
                <a:solidFill>
                  <a:schemeClr val="tx1"/>
                </a:solidFill>
                <a:effectLst/>
                <a:latin typeface="+mn-lt"/>
                <a:ea typeface="+mn-ea"/>
                <a:cs typeface="+mn-cs"/>
              </a:rPr>
              <a:t>Người cha đẻ tương lai của trí tuệ nhân tạo luôn cố gắng học tập trong khi vẫn làm việc như một thợ mộc, một ngư dân và một nhà phát minh (một trong số các phát minh của ông là máy ép cam thủy lực) để giúp đỡ gia đình. Khi ông chính thức gia nhập Caltech để học toán, việc tự học đã cho phép ông có thể bỏ qua hai học kỳ đầu tiên.</a:t>
            </a:r>
          </a:p>
          <a:p>
            <a:pPr fontAlgn="base"/>
            <a:r>
              <a:rPr lang="vi-VN" sz="1200" b="0" i="0" u="none" strike="noStrike" kern="1200" dirty="0" smtClean="0">
                <a:solidFill>
                  <a:schemeClr val="tx1"/>
                </a:solidFill>
                <a:effectLst/>
                <a:latin typeface="+mn-lt"/>
                <a:ea typeface="+mn-ea"/>
                <a:cs typeface="+mn-cs"/>
              </a:rPr>
              <a:t>Ông tốt nghiệp năm 1948 và nhận được bằng tiến sĩ cũng trong cùng lĩnh vực đó vào năm 1951 tại Princeton. Cho đến lúc này, sự nghiệp của McCarthy vẫn chỉ nhanh hơn một chút so với bình thường, nhưng ông đã có sẵn trong đầu mình một nỗi ám ảnh vĩ đại: trí tuệ nhân tạo.</a:t>
            </a:r>
          </a:p>
        </p:txBody>
      </p:sp>
      <p:sp>
        <p:nvSpPr>
          <p:cNvPr id="4" name="Slide Number Placeholder 3"/>
          <p:cNvSpPr>
            <a:spLocks noGrp="1"/>
          </p:cNvSpPr>
          <p:nvPr>
            <p:ph type="sldNum" sz="quarter" idx="10"/>
          </p:nvPr>
        </p:nvSpPr>
        <p:spPr/>
        <p:txBody>
          <a:bodyPr/>
          <a:lstStyle/>
          <a:p>
            <a:fld id="{DDFA4C2F-5764-4358-825D-F0428E21572D}" type="slidenum">
              <a:rPr lang="en-US" smtClean="0"/>
              <a:t>7</a:t>
            </a:fld>
            <a:endParaRPr lang="en-US"/>
          </a:p>
        </p:txBody>
      </p:sp>
    </p:spTree>
    <p:extLst>
      <p:ext uri="{BB962C8B-B14F-4D97-AF65-F5344CB8AC3E}">
        <p14:creationId xmlns:p14="http://schemas.microsoft.com/office/powerpoint/2010/main" val="4170421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smtClean="0">
                <a:solidFill>
                  <a:schemeClr val="tx1"/>
                </a:solidFill>
                <a:effectLst/>
                <a:latin typeface="+mn-lt"/>
                <a:ea typeface="+mn-ea"/>
                <a:cs typeface="+mn-cs"/>
              </a:rPr>
              <a:t>Joel Moses</a:t>
            </a:r>
            <a:r>
              <a:rPr lang="en-US" sz="1200" b="0" i="0" u="none" strike="noStrike" kern="1200" dirty="0" smtClean="0">
                <a:solidFill>
                  <a:schemeClr val="tx1"/>
                </a:solidFill>
                <a:effectLst/>
                <a:latin typeface="+mn-lt"/>
                <a:ea typeface="+mn-ea"/>
                <a:cs typeface="+mn-cs"/>
              </a:rPr>
              <a:t> (born 1941) is an Israeli-American </a:t>
            </a:r>
            <a:r>
              <a:rPr lang="en-US" sz="1200" b="0" i="0" u="none" strike="noStrike" kern="1200" dirty="0" smtClean="0">
                <a:solidFill>
                  <a:schemeClr val="tx1"/>
                </a:solidFill>
                <a:effectLst/>
                <a:latin typeface="+mn-lt"/>
                <a:ea typeface="+mn-ea"/>
                <a:cs typeface="+mn-cs"/>
                <a:hlinkClick r:id="rId3" tooltip="Computer scientist"/>
              </a:rPr>
              <a:t>computer scientist</a:t>
            </a:r>
            <a:r>
              <a:rPr lang="en-US" sz="1200" b="0" i="0" u="none" strike="noStrike" kern="1200" dirty="0" smtClean="0">
                <a:solidFill>
                  <a:schemeClr val="tx1"/>
                </a:solidFill>
                <a:effectLst/>
                <a:latin typeface="+mn-lt"/>
                <a:ea typeface="+mn-ea"/>
                <a:cs typeface="+mn-cs"/>
              </a:rPr>
              <a:t> and professor at the </a:t>
            </a:r>
            <a:r>
              <a:rPr lang="en-US" sz="1200" b="0" i="0" u="none" strike="noStrike" kern="1200" dirty="0" smtClean="0">
                <a:solidFill>
                  <a:schemeClr val="tx1"/>
                </a:solidFill>
                <a:effectLst/>
                <a:latin typeface="+mn-lt"/>
                <a:ea typeface="+mn-ea"/>
                <a:cs typeface="+mn-cs"/>
                <a:hlinkClick r:id="rId4" tooltip="Massachusetts Institute of Technology"/>
              </a:rPr>
              <a:t>Massachusetts Institute of Technology</a:t>
            </a:r>
            <a:r>
              <a:rPr lang="en-US" sz="1200" b="0" i="0" u="none" strike="noStrike" kern="1200" dirty="0" smtClean="0">
                <a:solidFill>
                  <a:schemeClr val="tx1"/>
                </a:solidFill>
                <a:effectLst/>
                <a:latin typeface="+mn-lt"/>
                <a:ea typeface="+mn-ea"/>
                <a:cs typeface="+mn-cs"/>
              </a:rPr>
              <a:t>. </a:t>
            </a:r>
          </a:p>
          <a:p>
            <a:r>
              <a:rPr lang="en-US" sz="1200" b="0" i="0" u="none" strike="noStrike" kern="1200" dirty="0" smtClean="0">
                <a:solidFill>
                  <a:schemeClr val="tx1"/>
                </a:solidFill>
                <a:effectLst/>
                <a:latin typeface="+mn-lt"/>
                <a:ea typeface="+mn-ea"/>
                <a:cs typeface="+mn-cs"/>
              </a:rPr>
              <a:t>Joel Moses was born in </a:t>
            </a:r>
            <a:r>
              <a:rPr lang="en-US" sz="1200" b="0" i="0" u="none" strike="noStrike" kern="1200" dirty="0" smtClean="0">
                <a:solidFill>
                  <a:schemeClr val="tx1"/>
                </a:solidFill>
                <a:effectLst/>
                <a:latin typeface="+mn-lt"/>
                <a:ea typeface="+mn-ea"/>
                <a:cs typeface="+mn-cs"/>
                <a:hlinkClick r:id="rId5" tooltip="Mandatory Palestine"/>
              </a:rPr>
              <a:t>Mandatory Palestine</a:t>
            </a:r>
            <a:r>
              <a:rPr lang="en-US" sz="1200" b="0" i="0" u="none" strike="noStrike" kern="1200" dirty="0" smtClean="0">
                <a:solidFill>
                  <a:schemeClr val="tx1"/>
                </a:solidFill>
                <a:effectLst/>
                <a:latin typeface="+mn-lt"/>
                <a:ea typeface="+mn-ea"/>
                <a:cs typeface="+mn-cs"/>
              </a:rPr>
              <a:t> in 1941 and emigrated to the U.S. in 1954. He attended </a:t>
            </a:r>
            <a:r>
              <a:rPr lang="en-US" sz="1200" b="0" i="0" u="none" strike="noStrike" kern="1200" dirty="0" err="1" smtClean="0">
                <a:solidFill>
                  <a:schemeClr val="tx1"/>
                </a:solidFill>
                <a:effectLst/>
                <a:latin typeface="+mn-lt"/>
                <a:ea typeface="+mn-ea"/>
                <a:cs typeface="+mn-cs"/>
                <a:hlinkClick r:id="rId6" tooltip="Midwood High School"/>
              </a:rPr>
              <a:t>Midwood</a:t>
            </a:r>
            <a:r>
              <a:rPr lang="en-US" sz="1200" b="0" i="0" u="none" strike="noStrike" kern="1200" dirty="0" smtClean="0">
                <a:solidFill>
                  <a:schemeClr val="tx1"/>
                </a:solidFill>
                <a:effectLst/>
                <a:latin typeface="+mn-lt"/>
                <a:ea typeface="+mn-ea"/>
                <a:cs typeface="+mn-cs"/>
                <a:hlinkClick r:id="rId6" tooltip="Midwood High School"/>
              </a:rPr>
              <a:t> High School</a:t>
            </a:r>
            <a:r>
              <a:rPr lang="en-US" sz="1200" b="0" i="0" u="none" strike="noStrike" kern="1200" dirty="0" smtClean="0">
                <a:solidFill>
                  <a:schemeClr val="tx1"/>
                </a:solidFill>
                <a:effectLst/>
                <a:latin typeface="+mn-lt"/>
                <a:ea typeface="+mn-ea"/>
                <a:cs typeface="+mn-cs"/>
              </a:rPr>
              <a:t> in Brooklyn, New York. He received his undergraduate degree in Mathematics from </a:t>
            </a:r>
            <a:r>
              <a:rPr lang="en-US" sz="1200" b="0" i="0" u="none" strike="noStrike" kern="1200" dirty="0" smtClean="0">
                <a:solidFill>
                  <a:schemeClr val="tx1"/>
                </a:solidFill>
                <a:effectLst/>
                <a:latin typeface="+mn-lt"/>
                <a:ea typeface="+mn-ea"/>
                <a:cs typeface="+mn-cs"/>
                <a:hlinkClick r:id="rId7" tooltip="Columbia University"/>
              </a:rPr>
              <a:t>Columbia University</a:t>
            </a:r>
            <a:r>
              <a:rPr lang="en-US" sz="1200" b="0" i="0" u="none" strike="noStrike" kern="1200" dirty="0" smtClean="0">
                <a:solidFill>
                  <a:schemeClr val="tx1"/>
                </a:solidFill>
                <a:effectLst/>
                <a:latin typeface="+mn-lt"/>
                <a:ea typeface="+mn-ea"/>
                <a:cs typeface="+mn-cs"/>
              </a:rPr>
              <a:t> and a master's degree in Mathematics, also from Columbia.</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FA4C2F-5764-4358-825D-F0428E21572D}" type="slidenum">
              <a:rPr lang="en-US" smtClean="0"/>
              <a:t>8</a:t>
            </a:fld>
            <a:endParaRPr lang="en-US"/>
          </a:p>
        </p:txBody>
      </p:sp>
    </p:spTree>
    <p:extLst>
      <p:ext uri="{BB962C8B-B14F-4D97-AF65-F5344CB8AC3E}">
        <p14:creationId xmlns:p14="http://schemas.microsoft.com/office/powerpoint/2010/main" val="2529755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smtClean="0">
                <a:solidFill>
                  <a:schemeClr val="tx1"/>
                </a:solidFill>
                <a:effectLst/>
                <a:latin typeface="+mn-lt"/>
                <a:ea typeface="+mn-ea"/>
                <a:cs typeface="+mn-cs"/>
              </a:rPr>
              <a:t>Edward ("Ted") </a:t>
            </a:r>
            <a:r>
              <a:rPr lang="en-US" sz="1200" b="1" i="0" u="none" strike="noStrike" kern="1200" dirty="0" err="1" smtClean="0">
                <a:solidFill>
                  <a:schemeClr val="tx1"/>
                </a:solidFill>
                <a:effectLst/>
                <a:latin typeface="+mn-lt"/>
                <a:ea typeface="+mn-ea"/>
                <a:cs typeface="+mn-cs"/>
              </a:rPr>
              <a:t>Hance</a:t>
            </a:r>
            <a:r>
              <a:rPr lang="en-US" sz="1200" b="1" i="0" u="none" strike="noStrike" kern="1200" dirty="0" smtClean="0">
                <a:solidFill>
                  <a:schemeClr val="tx1"/>
                </a:solidFill>
                <a:effectLst/>
                <a:latin typeface="+mn-lt"/>
                <a:ea typeface="+mn-ea"/>
                <a:cs typeface="+mn-cs"/>
              </a:rPr>
              <a:t> </a:t>
            </a:r>
            <a:r>
              <a:rPr lang="en-US" sz="1200" b="1" i="0" u="none" strike="noStrike" kern="1200" dirty="0" err="1" smtClean="0">
                <a:solidFill>
                  <a:schemeClr val="tx1"/>
                </a:solidFill>
                <a:effectLst/>
                <a:latin typeface="+mn-lt"/>
                <a:ea typeface="+mn-ea"/>
                <a:cs typeface="+mn-cs"/>
              </a:rPr>
              <a:t>Shortliffe</a:t>
            </a:r>
            <a:r>
              <a:rPr lang="en-US" sz="1200" b="0" i="0" u="none" strike="noStrike" kern="1200" dirty="0" smtClean="0">
                <a:solidFill>
                  <a:schemeClr val="tx1"/>
                </a:solidFill>
                <a:effectLst/>
                <a:latin typeface="+mn-lt"/>
                <a:ea typeface="+mn-ea"/>
                <a:cs typeface="+mn-cs"/>
              </a:rPr>
              <a:t> (born 1947) is a Canadian-born American biomedical </a:t>
            </a:r>
            <a:r>
              <a:rPr lang="en-US" sz="1200" b="0" i="0" u="none" strike="noStrike" kern="1200" dirty="0" err="1" smtClean="0">
                <a:solidFill>
                  <a:schemeClr val="tx1"/>
                </a:solidFill>
                <a:effectLst/>
                <a:latin typeface="+mn-lt"/>
                <a:ea typeface="+mn-ea"/>
                <a:cs typeface="+mn-cs"/>
              </a:rPr>
              <a:t>informatician</a:t>
            </a:r>
            <a:r>
              <a:rPr lang="en-US" sz="1200" b="0" i="0" u="none" strike="noStrike" kern="1200" dirty="0" smtClean="0">
                <a:solidFill>
                  <a:schemeClr val="tx1"/>
                </a:solidFill>
                <a:effectLst/>
                <a:latin typeface="+mn-lt"/>
                <a:ea typeface="+mn-ea"/>
                <a:cs typeface="+mn-cs"/>
              </a:rPr>
              <a:t>, physician, and computer scientist. </a:t>
            </a:r>
            <a:r>
              <a:rPr lang="en-US" sz="1200" b="0" i="0" u="none" strike="noStrike" kern="1200" dirty="0" err="1" smtClean="0">
                <a:solidFill>
                  <a:schemeClr val="tx1"/>
                </a:solidFill>
                <a:effectLst/>
                <a:latin typeface="+mn-lt"/>
                <a:ea typeface="+mn-ea"/>
                <a:cs typeface="+mn-cs"/>
              </a:rPr>
              <a:t>Shortliffe</a:t>
            </a:r>
            <a:r>
              <a:rPr lang="en-US" sz="1200" b="0" i="0" u="none" strike="noStrike" kern="1200" dirty="0" smtClean="0">
                <a:solidFill>
                  <a:schemeClr val="tx1"/>
                </a:solidFill>
                <a:effectLst/>
                <a:latin typeface="+mn-lt"/>
                <a:ea typeface="+mn-ea"/>
                <a:cs typeface="+mn-cs"/>
              </a:rPr>
              <a:t> is a pioneer in the use of artificial intelligence in medicine. He was the principal developer of the clinical expert system </a:t>
            </a:r>
            <a:r>
              <a:rPr lang="en-US" sz="1200" b="0" i="0" u="none" strike="noStrike" kern="1200" dirty="0" smtClean="0">
                <a:solidFill>
                  <a:schemeClr val="tx1"/>
                </a:solidFill>
                <a:effectLst/>
                <a:latin typeface="+mn-lt"/>
                <a:ea typeface="+mn-ea"/>
                <a:cs typeface="+mn-cs"/>
                <a:hlinkClick r:id="rId3" tooltip="MYCIN"/>
              </a:rPr>
              <a:t>MYCIN</a:t>
            </a:r>
            <a:r>
              <a:rPr lang="en-US" sz="1200" b="0" i="0" u="none" strike="noStrike" kern="1200" dirty="0" smtClean="0">
                <a:solidFill>
                  <a:schemeClr val="tx1"/>
                </a:solidFill>
                <a:effectLst/>
                <a:latin typeface="+mn-lt"/>
                <a:ea typeface="+mn-ea"/>
                <a:cs typeface="+mn-cs"/>
              </a:rPr>
              <a:t>, one of the first rule-based </a:t>
            </a:r>
            <a:r>
              <a:rPr lang="en-US" sz="1200" b="0" i="0" u="none" strike="noStrike" kern="1200" dirty="0" smtClean="0">
                <a:solidFill>
                  <a:schemeClr val="tx1"/>
                </a:solidFill>
                <a:effectLst/>
                <a:latin typeface="+mn-lt"/>
                <a:ea typeface="+mn-ea"/>
                <a:cs typeface="+mn-cs"/>
                <a:hlinkClick r:id="rId4" tooltip="Artificial intelligence"/>
              </a:rPr>
              <a:t>artificial intelligence</a:t>
            </a:r>
            <a:r>
              <a:rPr lang="en-US" sz="1200" b="0" i="0" u="none" strike="noStrike" kern="1200" dirty="0" smtClean="0">
                <a:solidFill>
                  <a:schemeClr val="tx1"/>
                </a:solidFill>
                <a:effectLst/>
                <a:latin typeface="+mn-lt"/>
                <a:ea typeface="+mn-ea"/>
                <a:cs typeface="+mn-cs"/>
              </a:rPr>
              <a:t> expert systems, which obtained clinical data interactively from a physician user and was used to diagnose and recommend treatment for severe infections. While never used in practice (because it preceded the era of local-area networking and could not be integrated with patient records and physician workflow), its performance was shown to be comparable to and sometimes more accurate than that of Stanford infectious disease faculty.</a:t>
            </a:r>
            <a:r>
              <a:rPr lang="en-US" sz="1200" b="0" i="0" u="none" strike="noStrike" kern="1200" baseline="30000" dirty="0" smtClean="0">
                <a:solidFill>
                  <a:schemeClr val="tx1"/>
                </a:solidFill>
                <a:effectLst/>
                <a:latin typeface="+mn-lt"/>
                <a:ea typeface="+mn-ea"/>
                <a:cs typeface="+mn-cs"/>
                <a:hlinkClick r:id="rId5"/>
              </a:rPr>
              <a:t>[1]</a:t>
            </a:r>
            <a:r>
              <a:rPr lang="en-US" sz="1200" b="0" i="0" u="none" strike="noStrike" kern="1200" dirty="0" smtClean="0">
                <a:solidFill>
                  <a:schemeClr val="tx1"/>
                </a:solidFill>
                <a:effectLst/>
                <a:latin typeface="+mn-lt"/>
                <a:ea typeface="+mn-ea"/>
                <a:cs typeface="+mn-cs"/>
              </a:rPr>
              <a:t> This spurred the development of a wide range of activity in the development of rule-based expert systems, knowledge representation, belief nets and other areas, and its design greatly influenced the subsequent development of computing in medicine. </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FA4C2F-5764-4358-825D-F0428E21572D}" type="slidenum">
              <a:rPr lang="en-US" smtClean="0"/>
              <a:t>9</a:t>
            </a:fld>
            <a:endParaRPr lang="en-US"/>
          </a:p>
        </p:txBody>
      </p:sp>
    </p:spTree>
    <p:extLst>
      <p:ext uri="{BB962C8B-B14F-4D97-AF65-F5344CB8AC3E}">
        <p14:creationId xmlns:p14="http://schemas.microsoft.com/office/powerpoint/2010/main" val="2833075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u="none" strike="noStrike" kern="1200" dirty="0" smtClean="0">
                <a:solidFill>
                  <a:schemeClr val="tx1"/>
                </a:solidFill>
                <a:effectLst/>
                <a:latin typeface="+mn-lt"/>
                <a:ea typeface="+mn-ea"/>
                <a:cs typeface="+mn-cs"/>
              </a:rPr>
              <a:t>Vào năm 1974, Erno Rubik chỉ là một giảng viên thiết kế 29 tuổi và vẫn đang loay hoay với một đống các khối gỗ nhỏ trong căn hộ nhỏ ở Budapest (Hungary), nơi ông sống cùng với mẹ.</a:t>
            </a:r>
            <a:r>
              <a:rPr lang="en-US" sz="1200" b="0" i="0" u="none" strike="noStrike" kern="1200" dirty="0" smtClean="0">
                <a:solidFill>
                  <a:schemeClr val="tx1"/>
                </a:solidFill>
                <a:effectLst/>
                <a:latin typeface="+mn-lt"/>
                <a:ea typeface="+mn-ea"/>
                <a:cs typeface="+mn-cs"/>
              </a:rPr>
              <a:t> </a:t>
            </a:r>
            <a:r>
              <a:rPr lang="vi-VN" sz="1200" b="0" i="0" u="none" strike="noStrike" kern="1200" dirty="0" smtClean="0">
                <a:solidFill>
                  <a:schemeClr val="tx1"/>
                </a:solidFill>
                <a:effectLst/>
                <a:latin typeface="+mn-lt"/>
                <a:ea typeface="+mn-ea"/>
                <a:cs typeface="+mn-cs"/>
              </a:rPr>
              <a:t>người ta tính được rằng có đến 43x1.018 khả năng tồn tại với khối Rubik; khả năng ngẫu nhiên đưa chúng về đúng vị trí ban đầu gần như bằng 0</a:t>
            </a:r>
            <a:r>
              <a:rPr lang="en-US" sz="1200" b="0" i="0" u="none" strike="noStrike" kern="1200" dirty="0" smtClean="0">
                <a:solidFill>
                  <a:schemeClr val="tx1"/>
                </a:solidFill>
                <a:effectLst/>
                <a:latin typeface="+mn-lt"/>
                <a:ea typeface="+mn-ea"/>
                <a:cs typeface="+mn-cs"/>
              </a:rPr>
              <a:t>. </a:t>
            </a:r>
            <a:r>
              <a:rPr lang="vi-VN" sz="1200" b="0" i="0" u="none" strike="noStrike" kern="1200" dirty="0" smtClean="0">
                <a:solidFill>
                  <a:schemeClr val="tx1"/>
                </a:solidFill>
                <a:effectLst/>
                <a:latin typeface="+mn-lt"/>
                <a:ea typeface="+mn-ea"/>
                <a:cs typeface="+mn-cs"/>
              </a:rPr>
              <a:t>Phải mất đến một tháng vặn xoắn nhiều lần trong căn phòng của mình, ông mới giải được khối Rubik.</a:t>
            </a:r>
            <a:endParaRPr lang="en-US" dirty="0"/>
          </a:p>
        </p:txBody>
      </p:sp>
      <p:sp>
        <p:nvSpPr>
          <p:cNvPr id="4" name="Slide Number Placeholder 3"/>
          <p:cNvSpPr>
            <a:spLocks noGrp="1"/>
          </p:cNvSpPr>
          <p:nvPr>
            <p:ph type="sldNum" sz="quarter" idx="10"/>
          </p:nvPr>
        </p:nvSpPr>
        <p:spPr/>
        <p:txBody>
          <a:bodyPr/>
          <a:lstStyle/>
          <a:p>
            <a:fld id="{DDFA4C2F-5764-4358-825D-F0428E21572D}" type="slidenum">
              <a:rPr lang="en-US" smtClean="0"/>
              <a:t>15</a:t>
            </a:fld>
            <a:endParaRPr lang="en-US"/>
          </a:p>
        </p:txBody>
      </p:sp>
    </p:spTree>
    <p:extLst>
      <p:ext uri="{BB962C8B-B14F-4D97-AF65-F5344CB8AC3E}">
        <p14:creationId xmlns:p14="http://schemas.microsoft.com/office/powerpoint/2010/main" val="2253688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u="none" strike="noStrike" kern="1200" dirty="0" smtClean="0">
                <a:solidFill>
                  <a:schemeClr val="tx1"/>
                </a:solidFill>
                <a:effectLst/>
                <a:latin typeface="+mn-lt"/>
                <a:ea typeface="+mn-ea"/>
                <a:cs typeface="+mn-cs"/>
              </a:rPr>
              <a:t>Vào năm 1974, Erno Rubik chỉ là một giảng viên thiết kế 29 tuổi và vẫn đang loay hoay với một đống các khối gỗ nhỏ trong căn hộ nhỏ ở Budapest (Hungary), nơi ông sống cùng với mẹ.</a:t>
            </a:r>
            <a:r>
              <a:rPr lang="en-US" sz="1200" b="0" i="0" u="none" strike="noStrike" kern="1200" dirty="0" smtClean="0">
                <a:solidFill>
                  <a:schemeClr val="tx1"/>
                </a:solidFill>
                <a:effectLst/>
                <a:latin typeface="+mn-lt"/>
                <a:ea typeface="+mn-ea"/>
                <a:cs typeface="+mn-cs"/>
              </a:rPr>
              <a:t> </a:t>
            </a:r>
            <a:r>
              <a:rPr lang="vi-VN" sz="1200" b="0" i="0" u="none" strike="noStrike" kern="1200" dirty="0" smtClean="0">
                <a:solidFill>
                  <a:schemeClr val="tx1"/>
                </a:solidFill>
                <a:effectLst/>
                <a:latin typeface="+mn-lt"/>
                <a:ea typeface="+mn-ea"/>
                <a:cs typeface="+mn-cs"/>
              </a:rPr>
              <a:t>người ta tính được rằng có đến 43x1.018 khả năng tồn tại với khối Rubik; khả năng ngẫu nhiên đưa chúng về đúng vị trí ban đầu gần như bằng 0</a:t>
            </a:r>
            <a:r>
              <a:rPr lang="en-US" sz="1200" b="0" i="0" u="none" strike="noStrike" kern="1200" dirty="0" smtClean="0">
                <a:solidFill>
                  <a:schemeClr val="tx1"/>
                </a:solidFill>
                <a:effectLst/>
                <a:latin typeface="+mn-lt"/>
                <a:ea typeface="+mn-ea"/>
                <a:cs typeface="+mn-cs"/>
              </a:rPr>
              <a:t>. </a:t>
            </a:r>
            <a:r>
              <a:rPr lang="vi-VN" sz="1200" b="0" i="0" u="none" strike="noStrike" kern="1200" smtClean="0">
                <a:solidFill>
                  <a:schemeClr val="tx1"/>
                </a:solidFill>
                <a:effectLst/>
                <a:latin typeface="+mn-lt"/>
                <a:ea typeface="+mn-ea"/>
                <a:cs typeface="+mn-cs"/>
              </a:rPr>
              <a:t>Phải mất đến một tháng vặn xoắn nhiều lần trong căn phòng của mình, ông mới giải được khối Rubik.</a:t>
            </a:r>
            <a:endParaRPr lang="en-US"/>
          </a:p>
        </p:txBody>
      </p:sp>
      <p:sp>
        <p:nvSpPr>
          <p:cNvPr id="4" name="Slide Number Placeholder 3"/>
          <p:cNvSpPr>
            <a:spLocks noGrp="1"/>
          </p:cNvSpPr>
          <p:nvPr>
            <p:ph type="sldNum" sz="quarter" idx="10"/>
          </p:nvPr>
        </p:nvSpPr>
        <p:spPr/>
        <p:txBody>
          <a:bodyPr/>
          <a:lstStyle/>
          <a:p>
            <a:fld id="{DDFA4C2F-5764-4358-825D-F0428E21572D}" type="slidenum">
              <a:rPr lang="en-US" smtClean="0"/>
              <a:t>16</a:t>
            </a:fld>
            <a:endParaRPr lang="en-US"/>
          </a:p>
        </p:txBody>
      </p:sp>
    </p:spTree>
    <p:extLst>
      <p:ext uri="{BB962C8B-B14F-4D97-AF65-F5344CB8AC3E}">
        <p14:creationId xmlns:p14="http://schemas.microsoft.com/office/powerpoint/2010/main" val="2047322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A25175-08FD-4F85-96A6-F260B2FC0C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A8D6B1CA-CC37-4B5A-8633-B8D08DAFCB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69ADF8E7-CF9E-42C3-87B7-D35178F62AC0}"/>
              </a:ext>
            </a:extLst>
          </p:cNvPr>
          <p:cNvSpPr>
            <a:spLocks noGrp="1"/>
          </p:cNvSpPr>
          <p:nvPr>
            <p:ph type="dt" sz="half" idx="10"/>
          </p:nvPr>
        </p:nvSpPr>
        <p:spPr/>
        <p:txBody>
          <a:bodyPr/>
          <a:lstStyle/>
          <a:p>
            <a:fld id="{1808B9E4-7D21-4E99-B6F3-FAEE133DF8DD}" type="datetimeFigureOut">
              <a:rPr lang="en-IN" smtClean="0"/>
              <a:t>04-12-2018</a:t>
            </a:fld>
            <a:endParaRPr lang="en-IN"/>
          </a:p>
        </p:txBody>
      </p:sp>
      <p:sp>
        <p:nvSpPr>
          <p:cNvPr id="5" name="Footer Placeholder 4">
            <a:extLst>
              <a:ext uri="{FF2B5EF4-FFF2-40B4-BE49-F238E27FC236}">
                <a16:creationId xmlns:a16="http://schemas.microsoft.com/office/drawing/2014/main" xmlns="" id="{09CA0D32-ABF6-4B24-8007-7EAC7649590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A7A57518-570F-483D-A7CF-DF9CF103A843}"/>
              </a:ext>
            </a:extLst>
          </p:cNvPr>
          <p:cNvSpPr>
            <a:spLocks noGrp="1"/>
          </p:cNvSpPr>
          <p:nvPr>
            <p:ph type="sldNum" sz="quarter" idx="12"/>
          </p:nvPr>
        </p:nvSpPr>
        <p:spPr/>
        <p:txBody>
          <a:bodyPr/>
          <a:lstStyle/>
          <a:p>
            <a:fld id="{1311AFE1-6766-44AC-B988-38931A9A37D7}" type="slidenum">
              <a:rPr lang="en-IN" smtClean="0"/>
              <a:t>‹#›</a:t>
            </a:fld>
            <a:endParaRPr lang="en-IN"/>
          </a:p>
        </p:txBody>
      </p:sp>
    </p:spTree>
    <p:extLst>
      <p:ext uri="{BB962C8B-B14F-4D97-AF65-F5344CB8AC3E}">
        <p14:creationId xmlns:p14="http://schemas.microsoft.com/office/powerpoint/2010/main" val="3558211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D42C2A-094A-43CE-9CCC-EA69FF1C575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1236EB41-0200-494D-AA02-6EF8D8A4623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0D2812EE-056B-40BC-B475-FBD6A0310F8F}"/>
              </a:ext>
            </a:extLst>
          </p:cNvPr>
          <p:cNvSpPr>
            <a:spLocks noGrp="1"/>
          </p:cNvSpPr>
          <p:nvPr>
            <p:ph type="dt" sz="half" idx="10"/>
          </p:nvPr>
        </p:nvSpPr>
        <p:spPr/>
        <p:txBody>
          <a:bodyPr/>
          <a:lstStyle/>
          <a:p>
            <a:fld id="{1808B9E4-7D21-4E99-B6F3-FAEE133DF8DD}" type="datetimeFigureOut">
              <a:rPr lang="en-IN" smtClean="0"/>
              <a:t>04-12-2018</a:t>
            </a:fld>
            <a:endParaRPr lang="en-IN"/>
          </a:p>
        </p:txBody>
      </p:sp>
      <p:sp>
        <p:nvSpPr>
          <p:cNvPr id="5" name="Footer Placeholder 4">
            <a:extLst>
              <a:ext uri="{FF2B5EF4-FFF2-40B4-BE49-F238E27FC236}">
                <a16:creationId xmlns:a16="http://schemas.microsoft.com/office/drawing/2014/main" xmlns="" id="{E7C1FCCF-FCAB-4443-827E-AB2597CEBF5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5FF0AEED-58E6-4288-A1C6-2A1470DFCB16}"/>
              </a:ext>
            </a:extLst>
          </p:cNvPr>
          <p:cNvSpPr>
            <a:spLocks noGrp="1"/>
          </p:cNvSpPr>
          <p:nvPr>
            <p:ph type="sldNum" sz="quarter" idx="12"/>
          </p:nvPr>
        </p:nvSpPr>
        <p:spPr/>
        <p:txBody>
          <a:bodyPr/>
          <a:lstStyle/>
          <a:p>
            <a:fld id="{1311AFE1-6766-44AC-B988-38931A9A37D7}" type="slidenum">
              <a:rPr lang="en-IN" smtClean="0"/>
              <a:t>‹#›</a:t>
            </a:fld>
            <a:endParaRPr lang="en-IN"/>
          </a:p>
        </p:txBody>
      </p:sp>
    </p:spTree>
    <p:extLst>
      <p:ext uri="{BB962C8B-B14F-4D97-AF65-F5344CB8AC3E}">
        <p14:creationId xmlns:p14="http://schemas.microsoft.com/office/powerpoint/2010/main" val="1529874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83CD8109-FE95-4ACF-9DBC-F38EF15EA44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F41AC8B3-C174-4974-9384-C7DEF1EBABB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0CE007B8-BFB5-49E3-A890-667231545A9B}"/>
              </a:ext>
            </a:extLst>
          </p:cNvPr>
          <p:cNvSpPr>
            <a:spLocks noGrp="1"/>
          </p:cNvSpPr>
          <p:nvPr>
            <p:ph type="dt" sz="half" idx="10"/>
          </p:nvPr>
        </p:nvSpPr>
        <p:spPr/>
        <p:txBody>
          <a:bodyPr/>
          <a:lstStyle/>
          <a:p>
            <a:fld id="{1808B9E4-7D21-4E99-B6F3-FAEE133DF8DD}" type="datetimeFigureOut">
              <a:rPr lang="en-IN" smtClean="0"/>
              <a:t>04-12-2018</a:t>
            </a:fld>
            <a:endParaRPr lang="en-IN"/>
          </a:p>
        </p:txBody>
      </p:sp>
      <p:sp>
        <p:nvSpPr>
          <p:cNvPr id="5" name="Footer Placeholder 4">
            <a:extLst>
              <a:ext uri="{FF2B5EF4-FFF2-40B4-BE49-F238E27FC236}">
                <a16:creationId xmlns:a16="http://schemas.microsoft.com/office/drawing/2014/main" xmlns="" id="{75D06E35-F6F5-4034-8522-5B6251334E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15EFB65E-48F6-4CF0-B29B-C19C01D58DF2}"/>
              </a:ext>
            </a:extLst>
          </p:cNvPr>
          <p:cNvSpPr>
            <a:spLocks noGrp="1"/>
          </p:cNvSpPr>
          <p:nvPr>
            <p:ph type="sldNum" sz="quarter" idx="12"/>
          </p:nvPr>
        </p:nvSpPr>
        <p:spPr/>
        <p:txBody>
          <a:bodyPr/>
          <a:lstStyle/>
          <a:p>
            <a:fld id="{1311AFE1-6766-44AC-B988-38931A9A37D7}" type="slidenum">
              <a:rPr lang="en-IN" smtClean="0"/>
              <a:t>‹#›</a:t>
            </a:fld>
            <a:endParaRPr lang="en-IN"/>
          </a:p>
        </p:txBody>
      </p:sp>
    </p:spTree>
    <p:extLst>
      <p:ext uri="{BB962C8B-B14F-4D97-AF65-F5344CB8AC3E}">
        <p14:creationId xmlns:p14="http://schemas.microsoft.com/office/powerpoint/2010/main" val="2974070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F2B03F-D8F3-4ECC-AF21-C1EE110635E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B39C3B6F-3A0E-4E20-BBD9-0182EA5ACA3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D6A0B235-DD2C-464E-8911-CDE9883DE02F}"/>
              </a:ext>
            </a:extLst>
          </p:cNvPr>
          <p:cNvSpPr>
            <a:spLocks noGrp="1"/>
          </p:cNvSpPr>
          <p:nvPr>
            <p:ph type="dt" sz="half" idx="10"/>
          </p:nvPr>
        </p:nvSpPr>
        <p:spPr/>
        <p:txBody>
          <a:bodyPr/>
          <a:lstStyle/>
          <a:p>
            <a:fld id="{1808B9E4-7D21-4E99-B6F3-FAEE133DF8DD}" type="datetimeFigureOut">
              <a:rPr lang="en-IN" smtClean="0"/>
              <a:t>04-12-2018</a:t>
            </a:fld>
            <a:endParaRPr lang="en-IN"/>
          </a:p>
        </p:txBody>
      </p:sp>
      <p:sp>
        <p:nvSpPr>
          <p:cNvPr id="5" name="Footer Placeholder 4">
            <a:extLst>
              <a:ext uri="{FF2B5EF4-FFF2-40B4-BE49-F238E27FC236}">
                <a16:creationId xmlns:a16="http://schemas.microsoft.com/office/drawing/2014/main" xmlns="" id="{AEC0649B-F166-4208-91F1-EC6CA6CBE58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1E22BA46-E648-44E6-A52B-D541EB1686CD}"/>
              </a:ext>
            </a:extLst>
          </p:cNvPr>
          <p:cNvSpPr>
            <a:spLocks noGrp="1"/>
          </p:cNvSpPr>
          <p:nvPr>
            <p:ph type="sldNum" sz="quarter" idx="12"/>
          </p:nvPr>
        </p:nvSpPr>
        <p:spPr/>
        <p:txBody>
          <a:bodyPr/>
          <a:lstStyle/>
          <a:p>
            <a:fld id="{1311AFE1-6766-44AC-B988-38931A9A37D7}" type="slidenum">
              <a:rPr lang="en-IN" smtClean="0"/>
              <a:t>‹#›</a:t>
            </a:fld>
            <a:endParaRPr lang="en-IN"/>
          </a:p>
        </p:txBody>
      </p:sp>
    </p:spTree>
    <p:extLst>
      <p:ext uri="{BB962C8B-B14F-4D97-AF65-F5344CB8AC3E}">
        <p14:creationId xmlns:p14="http://schemas.microsoft.com/office/powerpoint/2010/main" val="1432837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FFC765-C141-4B82-AC53-8441089555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EF099C38-FDA4-45E5-9F45-F9AA3B5379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78A7AD7E-B865-426B-9B7C-D88910AA1B7E}"/>
              </a:ext>
            </a:extLst>
          </p:cNvPr>
          <p:cNvSpPr>
            <a:spLocks noGrp="1"/>
          </p:cNvSpPr>
          <p:nvPr>
            <p:ph type="dt" sz="half" idx="10"/>
          </p:nvPr>
        </p:nvSpPr>
        <p:spPr/>
        <p:txBody>
          <a:bodyPr/>
          <a:lstStyle/>
          <a:p>
            <a:fld id="{1808B9E4-7D21-4E99-B6F3-FAEE133DF8DD}" type="datetimeFigureOut">
              <a:rPr lang="en-IN" smtClean="0"/>
              <a:t>04-12-2018</a:t>
            </a:fld>
            <a:endParaRPr lang="en-IN"/>
          </a:p>
        </p:txBody>
      </p:sp>
      <p:sp>
        <p:nvSpPr>
          <p:cNvPr id="5" name="Footer Placeholder 4">
            <a:extLst>
              <a:ext uri="{FF2B5EF4-FFF2-40B4-BE49-F238E27FC236}">
                <a16:creationId xmlns:a16="http://schemas.microsoft.com/office/drawing/2014/main" xmlns="" id="{C58011E3-3B44-4D14-9709-B14EA2DA907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DCA1EF16-20BD-471D-B456-C93366BA3B34}"/>
              </a:ext>
            </a:extLst>
          </p:cNvPr>
          <p:cNvSpPr>
            <a:spLocks noGrp="1"/>
          </p:cNvSpPr>
          <p:nvPr>
            <p:ph type="sldNum" sz="quarter" idx="12"/>
          </p:nvPr>
        </p:nvSpPr>
        <p:spPr/>
        <p:txBody>
          <a:bodyPr/>
          <a:lstStyle/>
          <a:p>
            <a:fld id="{1311AFE1-6766-44AC-B988-38931A9A37D7}" type="slidenum">
              <a:rPr lang="en-IN" smtClean="0"/>
              <a:t>‹#›</a:t>
            </a:fld>
            <a:endParaRPr lang="en-IN"/>
          </a:p>
        </p:txBody>
      </p:sp>
    </p:spTree>
    <p:extLst>
      <p:ext uri="{BB962C8B-B14F-4D97-AF65-F5344CB8AC3E}">
        <p14:creationId xmlns:p14="http://schemas.microsoft.com/office/powerpoint/2010/main" val="175995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FD6CF0-B8AF-4637-8180-A7426D81329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018E57EF-C57C-489D-89EE-5F6BD6271CF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74715E2A-AA14-4F9E-9EB5-853974ED643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FD08E9FA-BA14-4BDF-994E-34B3D5B1ADFC}"/>
              </a:ext>
            </a:extLst>
          </p:cNvPr>
          <p:cNvSpPr>
            <a:spLocks noGrp="1"/>
          </p:cNvSpPr>
          <p:nvPr>
            <p:ph type="dt" sz="half" idx="10"/>
          </p:nvPr>
        </p:nvSpPr>
        <p:spPr/>
        <p:txBody>
          <a:bodyPr/>
          <a:lstStyle/>
          <a:p>
            <a:fld id="{1808B9E4-7D21-4E99-B6F3-FAEE133DF8DD}" type="datetimeFigureOut">
              <a:rPr lang="en-IN" smtClean="0"/>
              <a:t>04-12-2018</a:t>
            </a:fld>
            <a:endParaRPr lang="en-IN"/>
          </a:p>
        </p:txBody>
      </p:sp>
      <p:sp>
        <p:nvSpPr>
          <p:cNvPr id="6" name="Footer Placeholder 5">
            <a:extLst>
              <a:ext uri="{FF2B5EF4-FFF2-40B4-BE49-F238E27FC236}">
                <a16:creationId xmlns:a16="http://schemas.microsoft.com/office/drawing/2014/main" xmlns="" id="{B9A62F48-7E8B-433B-BECF-7ED9A90BECE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5FE1F2BB-97AB-4BC1-A744-AF173C0A0D4C}"/>
              </a:ext>
            </a:extLst>
          </p:cNvPr>
          <p:cNvSpPr>
            <a:spLocks noGrp="1"/>
          </p:cNvSpPr>
          <p:nvPr>
            <p:ph type="sldNum" sz="quarter" idx="12"/>
          </p:nvPr>
        </p:nvSpPr>
        <p:spPr/>
        <p:txBody>
          <a:bodyPr/>
          <a:lstStyle/>
          <a:p>
            <a:fld id="{1311AFE1-6766-44AC-B988-38931A9A37D7}" type="slidenum">
              <a:rPr lang="en-IN" smtClean="0"/>
              <a:t>‹#›</a:t>
            </a:fld>
            <a:endParaRPr lang="en-IN"/>
          </a:p>
        </p:txBody>
      </p:sp>
    </p:spTree>
    <p:extLst>
      <p:ext uri="{BB962C8B-B14F-4D97-AF65-F5344CB8AC3E}">
        <p14:creationId xmlns:p14="http://schemas.microsoft.com/office/powerpoint/2010/main" val="3504630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E595B5-18CB-4D09-869E-BDF0C4C81F9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0E9E8BBB-3414-450E-BE6C-9450A895AD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67BFF988-E1E1-4A05-A7C7-F65A0AC3DE9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1180C150-7796-45BA-A07A-33453207F5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A4638BB0-D9CC-4D78-A3BA-B61503D71F3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103AD2A9-50DB-4F91-ACFC-30AA2C67CADC}"/>
              </a:ext>
            </a:extLst>
          </p:cNvPr>
          <p:cNvSpPr>
            <a:spLocks noGrp="1"/>
          </p:cNvSpPr>
          <p:nvPr>
            <p:ph type="dt" sz="half" idx="10"/>
          </p:nvPr>
        </p:nvSpPr>
        <p:spPr/>
        <p:txBody>
          <a:bodyPr/>
          <a:lstStyle/>
          <a:p>
            <a:fld id="{1808B9E4-7D21-4E99-B6F3-FAEE133DF8DD}" type="datetimeFigureOut">
              <a:rPr lang="en-IN" smtClean="0"/>
              <a:t>04-12-2018</a:t>
            </a:fld>
            <a:endParaRPr lang="en-IN"/>
          </a:p>
        </p:txBody>
      </p:sp>
      <p:sp>
        <p:nvSpPr>
          <p:cNvPr id="8" name="Footer Placeholder 7">
            <a:extLst>
              <a:ext uri="{FF2B5EF4-FFF2-40B4-BE49-F238E27FC236}">
                <a16:creationId xmlns:a16="http://schemas.microsoft.com/office/drawing/2014/main" xmlns="" id="{191C78B7-4A01-4185-B3C4-6D7F8D61686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328F0266-89BA-44A0-A229-5F7AF2B47A42}"/>
              </a:ext>
            </a:extLst>
          </p:cNvPr>
          <p:cNvSpPr>
            <a:spLocks noGrp="1"/>
          </p:cNvSpPr>
          <p:nvPr>
            <p:ph type="sldNum" sz="quarter" idx="12"/>
          </p:nvPr>
        </p:nvSpPr>
        <p:spPr/>
        <p:txBody>
          <a:bodyPr/>
          <a:lstStyle/>
          <a:p>
            <a:fld id="{1311AFE1-6766-44AC-B988-38931A9A37D7}" type="slidenum">
              <a:rPr lang="en-IN" smtClean="0"/>
              <a:t>‹#›</a:t>
            </a:fld>
            <a:endParaRPr lang="en-IN"/>
          </a:p>
        </p:txBody>
      </p:sp>
    </p:spTree>
    <p:extLst>
      <p:ext uri="{BB962C8B-B14F-4D97-AF65-F5344CB8AC3E}">
        <p14:creationId xmlns:p14="http://schemas.microsoft.com/office/powerpoint/2010/main" val="545207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69E972-B5D8-4E78-B78B-95A5A904398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48EF85AB-C0A3-46CA-BC6B-0AB864E06744}"/>
              </a:ext>
            </a:extLst>
          </p:cNvPr>
          <p:cNvSpPr>
            <a:spLocks noGrp="1"/>
          </p:cNvSpPr>
          <p:nvPr>
            <p:ph type="dt" sz="half" idx="10"/>
          </p:nvPr>
        </p:nvSpPr>
        <p:spPr/>
        <p:txBody>
          <a:bodyPr/>
          <a:lstStyle/>
          <a:p>
            <a:fld id="{1808B9E4-7D21-4E99-B6F3-FAEE133DF8DD}" type="datetimeFigureOut">
              <a:rPr lang="en-IN" smtClean="0"/>
              <a:t>04-12-2018</a:t>
            </a:fld>
            <a:endParaRPr lang="en-IN"/>
          </a:p>
        </p:txBody>
      </p:sp>
      <p:sp>
        <p:nvSpPr>
          <p:cNvPr id="4" name="Footer Placeholder 3">
            <a:extLst>
              <a:ext uri="{FF2B5EF4-FFF2-40B4-BE49-F238E27FC236}">
                <a16:creationId xmlns:a16="http://schemas.microsoft.com/office/drawing/2014/main" xmlns="" id="{5894B5CD-1833-4E69-9610-F0FFAF10A2C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594D0400-7431-4B7D-84DC-7A210080EF32}"/>
              </a:ext>
            </a:extLst>
          </p:cNvPr>
          <p:cNvSpPr>
            <a:spLocks noGrp="1"/>
          </p:cNvSpPr>
          <p:nvPr>
            <p:ph type="sldNum" sz="quarter" idx="12"/>
          </p:nvPr>
        </p:nvSpPr>
        <p:spPr/>
        <p:txBody>
          <a:bodyPr/>
          <a:lstStyle/>
          <a:p>
            <a:fld id="{1311AFE1-6766-44AC-B988-38931A9A37D7}" type="slidenum">
              <a:rPr lang="en-IN" smtClean="0"/>
              <a:t>‹#›</a:t>
            </a:fld>
            <a:endParaRPr lang="en-IN"/>
          </a:p>
        </p:txBody>
      </p:sp>
    </p:spTree>
    <p:extLst>
      <p:ext uri="{BB962C8B-B14F-4D97-AF65-F5344CB8AC3E}">
        <p14:creationId xmlns:p14="http://schemas.microsoft.com/office/powerpoint/2010/main" val="3319674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2FC6213-E1B7-49E9-8B2C-889B24678EA1}"/>
              </a:ext>
            </a:extLst>
          </p:cNvPr>
          <p:cNvSpPr>
            <a:spLocks noGrp="1"/>
          </p:cNvSpPr>
          <p:nvPr>
            <p:ph type="dt" sz="half" idx="10"/>
          </p:nvPr>
        </p:nvSpPr>
        <p:spPr/>
        <p:txBody>
          <a:bodyPr/>
          <a:lstStyle/>
          <a:p>
            <a:fld id="{1808B9E4-7D21-4E99-B6F3-FAEE133DF8DD}" type="datetimeFigureOut">
              <a:rPr lang="en-IN" smtClean="0"/>
              <a:t>04-12-2018</a:t>
            </a:fld>
            <a:endParaRPr lang="en-IN"/>
          </a:p>
        </p:txBody>
      </p:sp>
      <p:sp>
        <p:nvSpPr>
          <p:cNvPr id="3" name="Footer Placeholder 2">
            <a:extLst>
              <a:ext uri="{FF2B5EF4-FFF2-40B4-BE49-F238E27FC236}">
                <a16:creationId xmlns:a16="http://schemas.microsoft.com/office/drawing/2014/main" xmlns="" id="{46006032-25E8-4EE9-A457-4A2CEB8007B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75DC9636-612A-4541-B2EA-6D83E7BEE27A}"/>
              </a:ext>
            </a:extLst>
          </p:cNvPr>
          <p:cNvSpPr>
            <a:spLocks noGrp="1"/>
          </p:cNvSpPr>
          <p:nvPr>
            <p:ph type="sldNum" sz="quarter" idx="12"/>
          </p:nvPr>
        </p:nvSpPr>
        <p:spPr/>
        <p:txBody>
          <a:bodyPr/>
          <a:lstStyle/>
          <a:p>
            <a:fld id="{1311AFE1-6766-44AC-B988-38931A9A37D7}" type="slidenum">
              <a:rPr lang="en-IN" smtClean="0"/>
              <a:t>‹#›</a:t>
            </a:fld>
            <a:endParaRPr lang="en-IN"/>
          </a:p>
        </p:txBody>
      </p:sp>
    </p:spTree>
    <p:extLst>
      <p:ext uri="{BB962C8B-B14F-4D97-AF65-F5344CB8AC3E}">
        <p14:creationId xmlns:p14="http://schemas.microsoft.com/office/powerpoint/2010/main" val="3401578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CCB78E-5017-4F38-8AD4-FD5CA2CD0C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890BA220-0DFA-4E1F-AA43-2890640FE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55D68801-433D-4EAA-B74A-A40A951A10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3C9056F0-41CE-4A00-80DD-2C506A3A2D1D}"/>
              </a:ext>
            </a:extLst>
          </p:cNvPr>
          <p:cNvSpPr>
            <a:spLocks noGrp="1"/>
          </p:cNvSpPr>
          <p:nvPr>
            <p:ph type="dt" sz="half" idx="10"/>
          </p:nvPr>
        </p:nvSpPr>
        <p:spPr/>
        <p:txBody>
          <a:bodyPr/>
          <a:lstStyle/>
          <a:p>
            <a:fld id="{1808B9E4-7D21-4E99-B6F3-FAEE133DF8DD}" type="datetimeFigureOut">
              <a:rPr lang="en-IN" smtClean="0"/>
              <a:t>04-12-2018</a:t>
            </a:fld>
            <a:endParaRPr lang="en-IN"/>
          </a:p>
        </p:txBody>
      </p:sp>
      <p:sp>
        <p:nvSpPr>
          <p:cNvPr id="6" name="Footer Placeholder 5">
            <a:extLst>
              <a:ext uri="{FF2B5EF4-FFF2-40B4-BE49-F238E27FC236}">
                <a16:creationId xmlns:a16="http://schemas.microsoft.com/office/drawing/2014/main" xmlns="" id="{E094B155-F4EF-4267-93DF-010AC4B5BF0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2125ECE0-5872-4772-87D3-69A60C9507BC}"/>
              </a:ext>
            </a:extLst>
          </p:cNvPr>
          <p:cNvSpPr>
            <a:spLocks noGrp="1"/>
          </p:cNvSpPr>
          <p:nvPr>
            <p:ph type="sldNum" sz="quarter" idx="12"/>
          </p:nvPr>
        </p:nvSpPr>
        <p:spPr/>
        <p:txBody>
          <a:bodyPr/>
          <a:lstStyle/>
          <a:p>
            <a:fld id="{1311AFE1-6766-44AC-B988-38931A9A37D7}" type="slidenum">
              <a:rPr lang="en-IN" smtClean="0"/>
              <a:t>‹#›</a:t>
            </a:fld>
            <a:endParaRPr lang="en-IN"/>
          </a:p>
        </p:txBody>
      </p:sp>
    </p:spTree>
    <p:extLst>
      <p:ext uri="{BB962C8B-B14F-4D97-AF65-F5344CB8AC3E}">
        <p14:creationId xmlns:p14="http://schemas.microsoft.com/office/powerpoint/2010/main" val="3992170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97F31A-47F4-432E-9A79-7CC4460AA9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DF64E890-92CD-430C-B856-608A2BC935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0B01CF6A-0842-4711-AFCC-9128F97C7D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1B45D287-5692-4319-B432-7EDC85CB652F}"/>
              </a:ext>
            </a:extLst>
          </p:cNvPr>
          <p:cNvSpPr>
            <a:spLocks noGrp="1"/>
          </p:cNvSpPr>
          <p:nvPr>
            <p:ph type="dt" sz="half" idx="10"/>
          </p:nvPr>
        </p:nvSpPr>
        <p:spPr/>
        <p:txBody>
          <a:bodyPr/>
          <a:lstStyle/>
          <a:p>
            <a:fld id="{1808B9E4-7D21-4E99-B6F3-FAEE133DF8DD}" type="datetimeFigureOut">
              <a:rPr lang="en-IN" smtClean="0"/>
              <a:t>04-12-2018</a:t>
            </a:fld>
            <a:endParaRPr lang="en-IN"/>
          </a:p>
        </p:txBody>
      </p:sp>
      <p:sp>
        <p:nvSpPr>
          <p:cNvPr id="6" name="Footer Placeholder 5">
            <a:extLst>
              <a:ext uri="{FF2B5EF4-FFF2-40B4-BE49-F238E27FC236}">
                <a16:creationId xmlns:a16="http://schemas.microsoft.com/office/drawing/2014/main" xmlns="" id="{BA798909-B53E-4352-A9E6-D1AFE956BAA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899688BF-633E-40DE-8997-B0571CC85064}"/>
              </a:ext>
            </a:extLst>
          </p:cNvPr>
          <p:cNvSpPr>
            <a:spLocks noGrp="1"/>
          </p:cNvSpPr>
          <p:nvPr>
            <p:ph type="sldNum" sz="quarter" idx="12"/>
          </p:nvPr>
        </p:nvSpPr>
        <p:spPr/>
        <p:txBody>
          <a:bodyPr/>
          <a:lstStyle/>
          <a:p>
            <a:fld id="{1311AFE1-6766-44AC-B988-38931A9A37D7}" type="slidenum">
              <a:rPr lang="en-IN" smtClean="0"/>
              <a:t>‹#›</a:t>
            </a:fld>
            <a:endParaRPr lang="en-IN"/>
          </a:p>
        </p:txBody>
      </p:sp>
    </p:spTree>
    <p:extLst>
      <p:ext uri="{BB962C8B-B14F-4D97-AF65-F5344CB8AC3E}">
        <p14:creationId xmlns:p14="http://schemas.microsoft.com/office/powerpoint/2010/main" val="39255813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2D1CAD5F-D5E7-44C7-8469-F80A839E84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5C7AF1B1-409C-4540-B3AE-A526EC6B41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839BE1CD-C75F-446D-BC9C-4EEFDFBA56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08B9E4-7D21-4E99-B6F3-FAEE133DF8DD}" type="datetimeFigureOut">
              <a:rPr lang="en-IN" smtClean="0"/>
              <a:t>04-12-2018</a:t>
            </a:fld>
            <a:endParaRPr lang="en-IN"/>
          </a:p>
        </p:txBody>
      </p:sp>
      <p:sp>
        <p:nvSpPr>
          <p:cNvPr id="5" name="Footer Placeholder 4">
            <a:extLst>
              <a:ext uri="{FF2B5EF4-FFF2-40B4-BE49-F238E27FC236}">
                <a16:creationId xmlns:a16="http://schemas.microsoft.com/office/drawing/2014/main" xmlns="" id="{B20BE3C9-48DA-41B5-A9EA-5994809963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E9DCA84D-94A2-4B98-9F63-D0EAB059F6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11AFE1-6766-44AC-B988-38931A9A37D7}" type="slidenum">
              <a:rPr lang="en-IN" smtClean="0"/>
              <a:t>‹#›</a:t>
            </a:fld>
            <a:endParaRPr lang="en-IN"/>
          </a:p>
        </p:txBody>
      </p:sp>
    </p:spTree>
    <p:extLst>
      <p:ext uri="{BB962C8B-B14F-4D97-AF65-F5344CB8AC3E}">
        <p14:creationId xmlns:p14="http://schemas.microsoft.com/office/powerpoint/2010/main" val="42507085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6.png"/><Relationship Id="rId2" Type="http://schemas.openxmlformats.org/officeDocument/2006/relationships/image" Target="../media/image1.png"/><Relationship Id="rId16" Type="http://schemas.openxmlformats.org/officeDocument/2006/relationships/image" Target="../media/image9.jp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8.jpg"/><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8.svg"/><Relationship Id="rId14" Type="http://schemas.openxmlformats.org/officeDocument/2006/relationships/image" Target="../media/image7.jpg"/></Relationships>
</file>

<file path=ppt/slides/_rels/slide1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46.png"/><Relationship Id="rId4" Type="http://schemas.openxmlformats.org/officeDocument/2006/relationships/image" Target="../media/image43.png"/><Relationship Id="rId9"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NULL"/><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51.jpeg"/><Relationship Id="rId7" Type="http://schemas.openxmlformats.org/officeDocument/2006/relationships/image" Target="../media/image55.jpeg"/><Relationship Id="rId2" Type="http://schemas.openxmlformats.org/officeDocument/2006/relationships/image" Target="../media/image50.jpg"/><Relationship Id="rId1" Type="http://schemas.openxmlformats.org/officeDocument/2006/relationships/slideLayout" Target="../slideLayouts/slideLayout7.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g"/></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0.jpeg"/><Relationship Id="rId5" Type="http://schemas.openxmlformats.org/officeDocument/2006/relationships/image" Target="../media/image59.png"/><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slideLayout" Target="../slideLayouts/slideLayout7.xml"/><Relationship Id="rId7" Type="http://schemas.openxmlformats.org/officeDocument/2006/relationships/image" Target="../media/image21.jp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notesSlide" Target="../notesSlides/notesSlide2.xml"/><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7.tmp"/><Relationship Id="rId5" Type="http://schemas.openxmlformats.org/officeDocument/2006/relationships/image" Target="../media/image26.tmp"/><Relationship Id="rId4" Type="http://schemas.openxmlformats.org/officeDocument/2006/relationships/image" Target="../media/image25.jpeg"/></Relationships>
</file>

<file path=ppt/slides/_rels/slide6.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jp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3.tmp"/><Relationship Id="rId7" Type="http://schemas.openxmlformats.org/officeDocument/2006/relationships/image" Target="../media/image37.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jpg"/><Relationship Id="rId4" Type="http://schemas.openxmlformats.org/officeDocument/2006/relationships/image" Target="../media/image34.jpg"/></Relationships>
</file>

<file path=ppt/slides/_rels/slide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1.jpg"/><Relationship Id="rId5" Type="http://schemas.openxmlformats.org/officeDocument/2006/relationships/image" Target="../media/image40.jpeg"/><Relationship Id="rId4" Type="http://schemas.openxmlformats.org/officeDocument/2006/relationships/image" Target="../media/image3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25778"/>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xmlns="" id="{8513108C-0569-4721-85DA-130F7C60DEDA}"/>
              </a:ext>
            </a:extLst>
          </p:cNvPr>
          <p:cNvGrpSpPr/>
          <p:nvPr/>
        </p:nvGrpSpPr>
        <p:grpSpPr>
          <a:xfrm>
            <a:off x="5336572" y="1493071"/>
            <a:ext cx="1382722" cy="1374635"/>
            <a:chOff x="4287185" y="1379095"/>
            <a:chExt cx="2563321" cy="2548328"/>
          </a:xfrm>
        </p:grpSpPr>
        <p:sp>
          <p:nvSpPr>
            <p:cNvPr id="10" name="Freeform: Shape 9">
              <a:extLst>
                <a:ext uri="{FF2B5EF4-FFF2-40B4-BE49-F238E27FC236}">
                  <a16:creationId xmlns:a16="http://schemas.microsoft.com/office/drawing/2014/main" xmlns="" id="{9FC8C0A2-0FB6-41DA-8E23-69A07501AD78}"/>
                </a:ext>
              </a:extLst>
            </p:cNvPr>
            <p:cNvSpPr/>
            <p:nvPr/>
          </p:nvSpPr>
          <p:spPr>
            <a:xfrm flipV="1">
              <a:off x="4287187" y="1379095"/>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gradFill>
              <a:gsLst>
                <a:gs pos="0">
                  <a:srgbClr val="9FD6FB"/>
                </a:gs>
                <a:gs pos="100000">
                  <a:srgbClr val="00CAF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reeform: Shape 10">
              <a:extLst>
                <a:ext uri="{FF2B5EF4-FFF2-40B4-BE49-F238E27FC236}">
                  <a16:creationId xmlns:a16="http://schemas.microsoft.com/office/drawing/2014/main" xmlns="" id="{983789C9-D953-435B-B187-0C3DC1A25B64}"/>
                </a:ext>
              </a:extLst>
            </p:cNvPr>
            <p:cNvSpPr/>
            <p:nvPr/>
          </p:nvSpPr>
          <p:spPr>
            <a:xfrm flipV="1">
              <a:off x="4287187" y="2653259"/>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reeform: Shape 14">
              <a:extLst>
                <a:ext uri="{FF2B5EF4-FFF2-40B4-BE49-F238E27FC236}">
                  <a16:creationId xmlns:a16="http://schemas.microsoft.com/office/drawing/2014/main" xmlns="" id="{82BEDA6C-3D7A-4882-A229-1F108A06B102}"/>
                </a:ext>
              </a:extLst>
            </p:cNvPr>
            <p:cNvSpPr/>
            <p:nvPr/>
          </p:nvSpPr>
          <p:spPr>
            <a:xfrm rot="16200000" flipH="1">
              <a:off x="3971651" y="2331712"/>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rgbClr val="46B0F8"/>
                </a:gs>
                <a:gs pos="100000">
                  <a:srgbClr val="1097EA"/>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Freeform: Shape 15">
              <a:extLst>
                <a:ext uri="{FF2B5EF4-FFF2-40B4-BE49-F238E27FC236}">
                  <a16:creationId xmlns:a16="http://schemas.microsoft.com/office/drawing/2014/main" xmlns="" id="{52B6F4E7-F661-4842-A3F3-1D620A7A7D66}"/>
                </a:ext>
              </a:extLst>
            </p:cNvPr>
            <p:cNvSpPr/>
            <p:nvPr/>
          </p:nvSpPr>
          <p:spPr>
            <a:xfrm rot="5400000" flipH="1" flipV="1">
              <a:off x="5254794" y="2331710"/>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rgbClr val="46B0F8"/>
                </a:gs>
                <a:gs pos="100000">
                  <a:srgbClr val="0D76B7"/>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8" name="Group 17">
            <a:extLst>
              <a:ext uri="{FF2B5EF4-FFF2-40B4-BE49-F238E27FC236}">
                <a16:creationId xmlns:a16="http://schemas.microsoft.com/office/drawing/2014/main" xmlns="" id="{F2AC5A39-3943-49E1-AB87-D2151D52AA7F}"/>
              </a:ext>
            </a:extLst>
          </p:cNvPr>
          <p:cNvGrpSpPr/>
          <p:nvPr/>
        </p:nvGrpSpPr>
        <p:grpSpPr>
          <a:xfrm>
            <a:off x="4643613" y="2524047"/>
            <a:ext cx="1382722" cy="1374635"/>
            <a:chOff x="4287185" y="1379095"/>
            <a:chExt cx="2563321" cy="2548328"/>
          </a:xfrm>
        </p:grpSpPr>
        <p:sp>
          <p:nvSpPr>
            <p:cNvPr id="19" name="Freeform: Shape 18">
              <a:extLst>
                <a:ext uri="{FF2B5EF4-FFF2-40B4-BE49-F238E27FC236}">
                  <a16:creationId xmlns:a16="http://schemas.microsoft.com/office/drawing/2014/main" xmlns="" id="{4162537F-F1E5-4E4C-B8E7-8023D9CF3556}"/>
                </a:ext>
              </a:extLst>
            </p:cNvPr>
            <p:cNvSpPr/>
            <p:nvPr/>
          </p:nvSpPr>
          <p:spPr>
            <a:xfrm flipV="1">
              <a:off x="4287187" y="1379095"/>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gradFill>
              <a:gsLst>
                <a:gs pos="0">
                  <a:schemeClr val="bg1"/>
                </a:gs>
                <a:gs pos="100000">
                  <a:schemeClr val="bg1">
                    <a:lumMod val="75000"/>
                  </a:schemeClr>
                </a:gs>
              </a:gsLst>
              <a:lin ang="5400000" scaled="1"/>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Freeform: Shape 19">
              <a:extLst>
                <a:ext uri="{FF2B5EF4-FFF2-40B4-BE49-F238E27FC236}">
                  <a16:creationId xmlns:a16="http://schemas.microsoft.com/office/drawing/2014/main" xmlns="" id="{395FABD3-6F9B-4599-AA05-CF0515B2562C}"/>
                </a:ext>
              </a:extLst>
            </p:cNvPr>
            <p:cNvSpPr/>
            <p:nvPr/>
          </p:nvSpPr>
          <p:spPr>
            <a:xfrm flipV="1">
              <a:off x="4287187" y="2653259"/>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Freeform: Shape 20">
              <a:extLst>
                <a:ext uri="{FF2B5EF4-FFF2-40B4-BE49-F238E27FC236}">
                  <a16:creationId xmlns:a16="http://schemas.microsoft.com/office/drawing/2014/main" xmlns="" id="{2091383A-E8C5-4AE8-B215-7989F5821A38}"/>
                </a:ext>
              </a:extLst>
            </p:cNvPr>
            <p:cNvSpPr/>
            <p:nvPr/>
          </p:nvSpPr>
          <p:spPr>
            <a:xfrm rot="16200000" flipH="1">
              <a:off x="3971651" y="2331712"/>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62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Freeform: Shape 21">
              <a:extLst>
                <a:ext uri="{FF2B5EF4-FFF2-40B4-BE49-F238E27FC236}">
                  <a16:creationId xmlns:a16="http://schemas.microsoft.com/office/drawing/2014/main" xmlns="" id="{E73649D2-AC6E-4704-95F0-F1DEBC0C17B0}"/>
                </a:ext>
              </a:extLst>
            </p:cNvPr>
            <p:cNvSpPr/>
            <p:nvPr/>
          </p:nvSpPr>
          <p:spPr>
            <a:xfrm rot="5400000" flipH="1" flipV="1">
              <a:off x="5254794" y="2331710"/>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35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3" name="Group 22">
            <a:extLst>
              <a:ext uri="{FF2B5EF4-FFF2-40B4-BE49-F238E27FC236}">
                <a16:creationId xmlns:a16="http://schemas.microsoft.com/office/drawing/2014/main" xmlns="" id="{0B4B3C06-31BF-4C48-94A4-DB29749FEB19}"/>
              </a:ext>
            </a:extLst>
          </p:cNvPr>
          <p:cNvGrpSpPr/>
          <p:nvPr/>
        </p:nvGrpSpPr>
        <p:grpSpPr>
          <a:xfrm>
            <a:off x="6028731" y="2524047"/>
            <a:ext cx="1382722" cy="1374635"/>
            <a:chOff x="4287185" y="1379095"/>
            <a:chExt cx="2563321" cy="2548328"/>
          </a:xfrm>
        </p:grpSpPr>
        <p:sp>
          <p:nvSpPr>
            <p:cNvPr id="24" name="Freeform: Shape 23">
              <a:extLst>
                <a:ext uri="{FF2B5EF4-FFF2-40B4-BE49-F238E27FC236}">
                  <a16:creationId xmlns:a16="http://schemas.microsoft.com/office/drawing/2014/main" xmlns="" id="{9CEBC53B-6649-49F9-94D8-F8283D90C971}"/>
                </a:ext>
              </a:extLst>
            </p:cNvPr>
            <p:cNvSpPr/>
            <p:nvPr/>
          </p:nvSpPr>
          <p:spPr>
            <a:xfrm flipV="1">
              <a:off x="4287187" y="1379095"/>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gradFill>
              <a:gsLst>
                <a:gs pos="0">
                  <a:schemeClr val="bg1"/>
                </a:gs>
                <a:gs pos="100000">
                  <a:schemeClr val="bg1">
                    <a:lumMod val="75000"/>
                  </a:schemeClr>
                </a:gs>
              </a:gsLst>
              <a:lin ang="5400000" scaled="1"/>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Freeform: Shape 24">
              <a:extLst>
                <a:ext uri="{FF2B5EF4-FFF2-40B4-BE49-F238E27FC236}">
                  <a16:creationId xmlns:a16="http://schemas.microsoft.com/office/drawing/2014/main" xmlns="" id="{07D83475-F5DD-4E16-8CE1-A3CC551DF56D}"/>
                </a:ext>
              </a:extLst>
            </p:cNvPr>
            <p:cNvSpPr/>
            <p:nvPr/>
          </p:nvSpPr>
          <p:spPr>
            <a:xfrm flipV="1">
              <a:off x="4287187" y="2653259"/>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Freeform: Shape 25">
              <a:extLst>
                <a:ext uri="{FF2B5EF4-FFF2-40B4-BE49-F238E27FC236}">
                  <a16:creationId xmlns:a16="http://schemas.microsoft.com/office/drawing/2014/main" xmlns="" id="{62923C76-0C9A-4ED5-A874-AD45C8B19E7C}"/>
                </a:ext>
              </a:extLst>
            </p:cNvPr>
            <p:cNvSpPr/>
            <p:nvPr/>
          </p:nvSpPr>
          <p:spPr>
            <a:xfrm rot="16200000" flipH="1">
              <a:off x="3971651" y="2331712"/>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62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Freeform: Shape 26">
              <a:extLst>
                <a:ext uri="{FF2B5EF4-FFF2-40B4-BE49-F238E27FC236}">
                  <a16:creationId xmlns:a16="http://schemas.microsoft.com/office/drawing/2014/main" xmlns="" id="{D7DF3F08-7A1B-497D-A964-480052187D7C}"/>
                </a:ext>
              </a:extLst>
            </p:cNvPr>
            <p:cNvSpPr/>
            <p:nvPr/>
          </p:nvSpPr>
          <p:spPr>
            <a:xfrm rot="5400000" flipH="1" flipV="1">
              <a:off x="5254794" y="2331710"/>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35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4" name="Group 33">
            <a:extLst>
              <a:ext uri="{FF2B5EF4-FFF2-40B4-BE49-F238E27FC236}">
                <a16:creationId xmlns:a16="http://schemas.microsoft.com/office/drawing/2014/main" xmlns="" id="{D6164B3E-8392-4D15-A1B5-06B658F95E8C}"/>
              </a:ext>
            </a:extLst>
          </p:cNvPr>
          <p:cNvGrpSpPr/>
          <p:nvPr/>
        </p:nvGrpSpPr>
        <p:grpSpPr>
          <a:xfrm>
            <a:off x="5346316" y="3555022"/>
            <a:ext cx="1382722" cy="1374635"/>
            <a:chOff x="4287185" y="1379095"/>
            <a:chExt cx="2563321" cy="2548328"/>
          </a:xfrm>
        </p:grpSpPr>
        <p:sp>
          <p:nvSpPr>
            <p:cNvPr id="35" name="Freeform: Shape 34">
              <a:extLst>
                <a:ext uri="{FF2B5EF4-FFF2-40B4-BE49-F238E27FC236}">
                  <a16:creationId xmlns:a16="http://schemas.microsoft.com/office/drawing/2014/main" xmlns="" id="{736CF01C-F77E-43F7-BEE2-8B327EBEFF26}"/>
                </a:ext>
              </a:extLst>
            </p:cNvPr>
            <p:cNvSpPr/>
            <p:nvPr/>
          </p:nvSpPr>
          <p:spPr>
            <a:xfrm flipV="1">
              <a:off x="4287187" y="1379095"/>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gradFill>
              <a:gsLst>
                <a:gs pos="0">
                  <a:schemeClr val="bg1"/>
                </a:gs>
                <a:gs pos="100000">
                  <a:schemeClr val="bg1">
                    <a:lumMod val="75000"/>
                  </a:schemeClr>
                </a:gs>
              </a:gsLst>
              <a:lin ang="5400000" scaled="1"/>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Freeform: Shape 35">
              <a:extLst>
                <a:ext uri="{FF2B5EF4-FFF2-40B4-BE49-F238E27FC236}">
                  <a16:creationId xmlns:a16="http://schemas.microsoft.com/office/drawing/2014/main" xmlns="" id="{DA754E5F-82A9-42D7-8803-1083E52E004E}"/>
                </a:ext>
              </a:extLst>
            </p:cNvPr>
            <p:cNvSpPr/>
            <p:nvPr/>
          </p:nvSpPr>
          <p:spPr>
            <a:xfrm flipV="1">
              <a:off x="4287187" y="2653259"/>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Freeform: Shape 36">
              <a:extLst>
                <a:ext uri="{FF2B5EF4-FFF2-40B4-BE49-F238E27FC236}">
                  <a16:creationId xmlns:a16="http://schemas.microsoft.com/office/drawing/2014/main" xmlns="" id="{A6D43D1F-BD5A-45BF-A062-FDAD8BE6CEF3}"/>
                </a:ext>
              </a:extLst>
            </p:cNvPr>
            <p:cNvSpPr/>
            <p:nvPr/>
          </p:nvSpPr>
          <p:spPr>
            <a:xfrm rot="16200000" flipH="1">
              <a:off x="3971651" y="2331712"/>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62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Freeform: Shape 37">
              <a:extLst>
                <a:ext uri="{FF2B5EF4-FFF2-40B4-BE49-F238E27FC236}">
                  <a16:creationId xmlns:a16="http://schemas.microsoft.com/office/drawing/2014/main" xmlns="" id="{58893BC6-B43D-4EDB-AF0A-030DB6F99678}"/>
                </a:ext>
              </a:extLst>
            </p:cNvPr>
            <p:cNvSpPr/>
            <p:nvPr/>
          </p:nvSpPr>
          <p:spPr>
            <a:xfrm rot="5400000" flipH="1" flipV="1">
              <a:off x="5254794" y="2331710"/>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35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9" name="Group 38">
            <a:extLst>
              <a:ext uri="{FF2B5EF4-FFF2-40B4-BE49-F238E27FC236}">
                <a16:creationId xmlns:a16="http://schemas.microsoft.com/office/drawing/2014/main" xmlns="" id="{1F7E8C31-ADF0-4BE5-8507-E8F2F17FAC37}"/>
              </a:ext>
            </a:extLst>
          </p:cNvPr>
          <p:cNvGrpSpPr/>
          <p:nvPr/>
        </p:nvGrpSpPr>
        <p:grpSpPr>
          <a:xfrm>
            <a:off x="3958322" y="3555022"/>
            <a:ext cx="1382722" cy="1374635"/>
            <a:chOff x="4287185" y="1379095"/>
            <a:chExt cx="2563321" cy="2548328"/>
          </a:xfrm>
        </p:grpSpPr>
        <p:sp>
          <p:nvSpPr>
            <p:cNvPr id="40" name="Freeform: Shape 39">
              <a:extLst>
                <a:ext uri="{FF2B5EF4-FFF2-40B4-BE49-F238E27FC236}">
                  <a16:creationId xmlns:a16="http://schemas.microsoft.com/office/drawing/2014/main" xmlns="" id="{ACF04F5A-98C6-44D2-8BD5-56A234A1E6C7}"/>
                </a:ext>
              </a:extLst>
            </p:cNvPr>
            <p:cNvSpPr/>
            <p:nvPr/>
          </p:nvSpPr>
          <p:spPr>
            <a:xfrm flipV="1">
              <a:off x="4287187" y="1379095"/>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gradFill>
              <a:gsLst>
                <a:gs pos="0">
                  <a:schemeClr val="bg1"/>
                </a:gs>
                <a:gs pos="100000">
                  <a:schemeClr val="bg1">
                    <a:lumMod val="75000"/>
                  </a:schemeClr>
                </a:gs>
              </a:gsLst>
              <a:lin ang="5400000" scaled="1"/>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Freeform: Shape 40">
              <a:extLst>
                <a:ext uri="{FF2B5EF4-FFF2-40B4-BE49-F238E27FC236}">
                  <a16:creationId xmlns:a16="http://schemas.microsoft.com/office/drawing/2014/main" xmlns="" id="{1B3D6E3B-31EA-4AE6-8BB7-B7D3BB0E173F}"/>
                </a:ext>
              </a:extLst>
            </p:cNvPr>
            <p:cNvSpPr/>
            <p:nvPr/>
          </p:nvSpPr>
          <p:spPr>
            <a:xfrm flipV="1">
              <a:off x="4287187" y="2653259"/>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Freeform: Shape 41">
              <a:extLst>
                <a:ext uri="{FF2B5EF4-FFF2-40B4-BE49-F238E27FC236}">
                  <a16:creationId xmlns:a16="http://schemas.microsoft.com/office/drawing/2014/main" xmlns="" id="{56DF89CD-E41F-45F0-B3B7-90875CB5F522}"/>
                </a:ext>
              </a:extLst>
            </p:cNvPr>
            <p:cNvSpPr/>
            <p:nvPr/>
          </p:nvSpPr>
          <p:spPr>
            <a:xfrm rot="16200000" flipH="1">
              <a:off x="3971651" y="2331712"/>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62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Freeform: Shape 42">
              <a:extLst>
                <a:ext uri="{FF2B5EF4-FFF2-40B4-BE49-F238E27FC236}">
                  <a16:creationId xmlns:a16="http://schemas.microsoft.com/office/drawing/2014/main" xmlns="" id="{313DC5F7-8EB2-447C-B469-FD77FBD7F210}"/>
                </a:ext>
              </a:extLst>
            </p:cNvPr>
            <p:cNvSpPr/>
            <p:nvPr/>
          </p:nvSpPr>
          <p:spPr>
            <a:xfrm rot="5400000" flipH="1" flipV="1">
              <a:off x="5254794" y="2331710"/>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35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4" name="Group 43">
            <a:extLst>
              <a:ext uri="{FF2B5EF4-FFF2-40B4-BE49-F238E27FC236}">
                <a16:creationId xmlns:a16="http://schemas.microsoft.com/office/drawing/2014/main" xmlns="" id="{5B6AD15E-F3C2-44AC-A4FB-554036C68297}"/>
              </a:ext>
            </a:extLst>
          </p:cNvPr>
          <p:cNvGrpSpPr/>
          <p:nvPr/>
        </p:nvGrpSpPr>
        <p:grpSpPr>
          <a:xfrm>
            <a:off x="6718493" y="3555020"/>
            <a:ext cx="1382722" cy="1374635"/>
            <a:chOff x="4287185" y="1379095"/>
            <a:chExt cx="2563321" cy="2548328"/>
          </a:xfrm>
        </p:grpSpPr>
        <p:sp>
          <p:nvSpPr>
            <p:cNvPr id="45" name="Freeform: Shape 44">
              <a:extLst>
                <a:ext uri="{FF2B5EF4-FFF2-40B4-BE49-F238E27FC236}">
                  <a16:creationId xmlns:a16="http://schemas.microsoft.com/office/drawing/2014/main" xmlns="" id="{BB6347C6-C0CA-48AF-AF37-A3AFC76470B2}"/>
                </a:ext>
              </a:extLst>
            </p:cNvPr>
            <p:cNvSpPr/>
            <p:nvPr/>
          </p:nvSpPr>
          <p:spPr>
            <a:xfrm flipV="1">
              <a:off x="4287187" y="1379095"/>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gradFill>
              <a:gsLst>
                <a:gs pos="0">
                  <a:schemeClr val="bg1"/>
                </a:gs>
                <a:gs pos="100000">
                  <a:schemeClr val="bg1">
                    <a:lumMod val="75000"/>
                  </a:schemeClr>
                </a:gs>
              </a:gsLst>
              <a:lin ang="5400000" scaled="1"/>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Freeform: Shape 45">
              <a:extLst>
                <a:ext uri="{FF2B5EF4-FFF2-40B4-BE49-F238E27FC236}">
                  <a16:creationId xmlns:a16="http://schemas.microsoft.com/office/drawing/2014/main" xmlns="" id="{0FBFBBB1-6F9F-4EC5-96D2-8F26BF79F326}"/>
                </a:ext>
              </a:extLst>
            </p:cNvPr>
            <p:cNvSpPr/>
            <p:nvPr/>
          </p:nvSpPr>
          <p:spPr>
            <a:xfrm flipV="1">
              <a:off x="4287187" y="2653259"/>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Freeform: Shape 46">
              <a:extLst>
                <a:ext uri="{FF2B5EF4-FFF2-40B4-BE49-F238E27FC236}">
                  <a16:creationId xmlns:a16="http://schemas.microsoft.com/office/drawing/2014/main" xmlns="" id="{85C21221-B989-456F-96BE-498824618754}"/>
                </a:ext>
              </a:extLst>
            </p:cNvPr>
            <p:cNvSpPr/>
            <p:nvPr/>
          </p:nvSpPr>
          <p:spPr>
            <a:xfrm rot="16200000" flipH="1">
              <a:off x="3971651" y="2331712"/>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62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Freeform: Shape 47">
              <a:extLst>
                <a:ext uri="{FF2B5EF4-FFF2-40B4-BE49-F238E27FC236}">
                  <a16:creationId xmlns:a16="http://schemas.microsoft.com/office/drawing/2014/main" xmlns="" id="{22474677-E3B4-4929-B642-6B332D28D42E}"/>
                </a:ext>
              </a:extLst>
            </p:cNvPr>
            <p:cNvSpPr/>
            <p:nvPr/>
          </p:nvSpPr>
          <p:spPr>
            <a:xfrm rot="5400000" flipH="1" flipV="1">
              <a:off x="5254794" y="2331710"/>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35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9" name="Group 48">
            <a:extLst>
              <a:ext uri="{FF2B5EF4-FFF2-40B4-BE49-F238E27FC236}">
                <a16:creationId xmlns:a16="http://schemas.microsoft.com/office/drawing/2014/main" xmlns="" id="{7F0BC6F7-85ED-4841-B600-A2DEBF8CE59A}"/>
              </a:ext>
            </a:extLst>
          </p:cNvPr>
          <p:cNvGrpSpPr/>
          <p:nvPr/>
        </p:nvGrpSpPr>
        <p:grpSpPr>
          <a:xfrm>
            <a:off x="4655753" y="4585993"/>
            <a:ext cx="1382722" cy="1374635"/>
            <a:chOff x="4287185" y="1379095"/>
            <a:chExt cx="2563321" cy="2548328"/>
          </a:xfrm>
          <a:effectLst>
            <a:outerShdw blurRad="495300" dist="38100" dir="5400000" algn="t" rotWithShape="0">
              <a:prstClr val="black">
                <a:alpha val="40000"/>
              </a:prstClr>
            </a:outerShdw>
            <a:reflection blurRad="6350" stA="52000" endA="300" endPos="53000" dir="5400000" sy="-100000" algn="bl" rotWithShape="0"/>
          </a:effectLst>
        </p:grpSpPr>
        <p:sp>
          <p:nvSpPr>
            <p:cNvPr id="50" name="Freeform: Shape 49">
              <a:extLst>
                <a:ext uri="{FF2B5EF4-FFF2-40B4-BE49-F238E27FC236}">
                  <a16:creationId xmlns:a16="http://schemas.microsoft.com/office/drawing/2014/main" xmlns="" id="{7A269D06-108B-4DF9-B7D7-15A7295524C6}"/>
                </a:ext>
              </a:extLst>
            </p:cNvPr>
            <p:cNvSpPr/>
            <p:nvPr/>
          </p:nvSpPr>
          <p:spPr>
            <a:xfrm flipV="1">
              <a:off x="4287187" y="1379095"/>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gradFill>
              <a:gsLst>
                <a:gs pos="0">
                  <a:schemeClr val="bg1"/>
                </a:gs>
                <a:gs pos="100000">
                  <a:schemeClr val="bg1">
                    <a:lumMod val="75000"/>
                  </a:schemeClr>
                </a:gs>
              </a:gsLst>
              <a:lin ang="5400000" scaled="1"/>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Freeform: Shape 50">
              <a:extLst>
                <a:ext uri="{FF2B5EF4-FFF2-40B4-BE49-F238E27FC236}">
                  <a16:creationId xmlns:a16="http://schemas.microsoft.com/office/drawing/2014/main" xmlns="" id="{880DD787-D8B0-42AA-AA16-4760CB02F308}"/>
                </a:ext>
              </a:extLst>
            </p:cNvPr>
            <p:cNvSpPr/>
            <p:nvPr/>
          </p:nvSpPr>
          <p:spPr>
            <a:xfrm flipV="1">
              <a:off x="4287187" y="2653259"/>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Freeform: Shape 51">
              <a:extLst>
                <a:ext uri="{FF2B5EF4-FFF2-40B4-BE49-F238E27FC236}">
                  <a16:creationId xmlns:a16="http://schemas.microsoft.com/office/drawing/2014/main" xmlns="" id="{4650EE0B-D080-42C8-8215-5F508DB32F37}"/>
                </a:ext>
              </a:extLst>
            </p:cNvPr>
            <p:cNvSpPr/>
            <p:nvPr/>
          </p:nvSpPr>
          <p:spPr>
            <a:xfrm rot="16200000" flipH="1">
              <a:off x="3971651" y="2331712"/>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62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Freeform: Shape 52">
              <a:extLst>
                <a:ext uri="{FF2B5EF4-FFF2-40B4-BE49-F238E27FC236}">
                  <a16:creationId xmlns:a16="http://schemas.microsoft.com/office/drawing/2014/main" xmlns="" id="{CECC4674-8566-4043-A1C9-1920799A471F}"/>
                </a:ext>
              </a:extLst>
            </p:cNvPr>
            <p:cNvSpPr/>
            <p:nvPr/>
          </p:nvSpPr>
          <p:spPr>
            <a:xfrm rot="5400000" flipH="1" flipV="1">
              <a:off x="5254794" y="2331710"/>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35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9" name="Group 58">
            <a:extLst>
              <a:ext uri="{FF2B5EF4-FFF2-40B4-BE49-F238E27FC236}">
                <a16:creationId xmlns:a16="http://schemas.microsoft.com/office/drawing/2014/main" xmlns="" id="{5885B829-9514-4500-895D-477850F7652D}"/>
              </a:ext>
            </a:extLst>
          </p:cNvPr>
          <p:cNvGrpSpPr/>
          <p:nvPr/>
        </p:nvGrpSpPr>
        <p:grpSpPr>
          <a:xfrm>
            <a:off x="7389562" y="4585993"/>
            <a:ext cx="1382722" cy="1374635"/>
            <a:chOff x="4287185" y="1379095"/>
            <a:chExt cx="2563321" cy="2548328"/>
          </a:xfrm>
          <a:effectLst>
            <a:outerShdw blurRad="444500" dist="38100" dir="5400000" algn="t" rotWithShape="0">
              <a:prstClr val="black">
                <a:alpha val="40000"/>
              </a:prstClr>
            </a:outerShdw>
            <a:reflection blurRad="6350" stA="52000" endA="300" endPos="53000" dir="5400000" sy="-100000" algn="bl" rotWithShape="0"/>
          </a:effectLst>
        </p:grpSpPr>
        <p:sp>
          <p:nvSpPr>
            <p:cNvPr id="60" name="Freeform: Shape 59">
              <a:extLst>
                <a:ext uri="{FF2B5EF4-FFF2-40B4-BE49-F238E27FC236}">
                  <a16:creationId xmlns:a16="http://schemas.microsoft.com/office/drawing/2014/main" xmlns="" id="{79A98779-124F-4A5C-A5D4-37E7892C77EE}"/>
                </a:ext>
              </a:extLst>
            </p:cNvPr>
            <p:cNvSpPr/>
            <p:nvPr/>
          </p:nvSpPr>
          <p:spPr>
            <a:xfrm flipV="1">
              <a:off x="4287187" y="1379095"/>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gradFill>
              <a:gsLst>
                <a:gs pos="0">
                  <a:schemeClr val="bg1"/>
                </a:gs>
                <a:gs pos="100000">
                  <a:schemeClr val="bg1">
                    <a:lumMod val="75000"/>
                  </a:schemeClr>
                </a:gs>
              </a:gsLst>
              <a:lin ang="5400000" scaled="1"/>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Freeform: Shape 60">
              <a:extLst>
                <a:ext uri="{FF2B5EF4-FFF2-40B4-BE49-F238E27FC236}">
                  <a16:creationId xmlns:a16="http://schemas.microsoft.com/office/drawing/2014/main" xmlns="" id="{9A32E9E6-D3B3-4B73-AA3C-FE2F974217B0}"/>
                </a:ext>
              </a:extLst>
            </p:cNvPr>
            <p:cNvSpPr/>
            <p:nvPr/>
          </p:nvSpPr>
          <p:spPr>
            <a:xfrm flipV="1">
              <a:off x="4287187" y="2653259"/>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Freeform: Shape 61">
              <a:extLst>
                <a:ext uri="{FF2B5EF4-FFF2-40B4-BE49-F238E27FC236}">
                  <a16:creationId xmlns:a16="http://schemas.microsoft.com/office/drawing/2014/main" xmlns="" id="{5AA031DE-41EC-4451-9261-F462E5E19FFD}"/>
                </a:ext>
              </a:extLst>
            </p:cNvPr>
            <p:cNvSpPr/>
            <p:nvPr/>
          </p:nvSpPr>
          <p:spPr>
            <a:xfrm rot="16200000" flipH="1">
              <a:off x="3971651" y="2331712"/>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62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Freeform: Shape 62">
              <a:extLst>
                <a:ext uri="{FF2B5EF4-FFF2-40B4-BE49-F238E27FC236}">
                  <a16:creationId xmlns:a16="http://schemas.microsoft.com/office/drawing/2014/main" xmlns="" id="{8DA60779-B045-43B2-AE7E-532B4EA8A60B}"/>
                </a:ext>
              </a:extLst>
            </p:cNvPr>
            <p:cNvSpPr/>
            <p:nvPr/>
          </p:nvSpPr>
          <p:spPr>
            <a:xfrm rot="5400000" flipH="1" flipV="1">
              <a:off x="5254794" y="2331710"/>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35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4" name="Group 63">
            <a:extLst>
              <a:ext uri="{FF2B5EF4-FFF2-40B4-BE49-F238E27FC236}">
                <a16:creationId xmlns:a16="http://schemas.microsoft.com/office/drawing/2014/main" xmlns="" id="{59F0CE9E-42EE-483B-81C5-3075DCB25302}"/>
              </a:ext>
            </a:extLst>
          </p:cNvPr>
          <p:cNvGrpSpPr/>
          <p:nvPr/>
        </p:nvGrpSpPr>
        <p:grpSpPr>
          <a:xfrm>
            <a:off x="3273829" y="4585993"/>
            <a:ext cx="1382722" cy="1374635"/>
            <a:chOff x="4287185" y="1379095"/>
            <a:chExt cx="2563321" cy="2548328"/>
          </a:xfrm>
          <a:effectLst>
            <a:outerShdw blurRad="444500" dist="38100" dir="5400000" algn="t" rotWithShape="0">
              <a:prstClr val="black">
                <a:alpha val="40000"/>
              </a:prstClr>
            </a:outerShdw>
            <a:reflection blurRad="6350" stA="52000" endA="300" endPos="53000" dir="5400000" sy="-100000" algn="bl" rotWithShape="0"/>
          </a:effectLst>
        </p:grpSpPr>
        <p:sp>
          <p:nvSpPr>
            <p:cNvPr id="65" name="Freeform: Shape 64">
              <a:extLst>
                <a:ext uri="{FF2B5EF4-FFF2-40B4-BE49-F238E27FC236}">
                  <a16:creationId xmlns:a16="http://schemas.microsoft.com/office/drawing/2014/main" xmlns="" id="{9C54AB08-841C-47CE-AA39-E3BAC7C9AACA}"/>
                </a:ext>
              </a:extLst>
            </p:cNvPr>
            <p:cNvSpPr/>
            <p:nvPr/>
          </p:nvSpPr>
          <p:spPr>
            <a:xfrm flipV="1">
              <a:off x="4287187" y="1379095"/>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gradFill>
              <a:gsLst>
                <a:gs pos="0">
                  <a:schemeClr val="bg1"/>
                </a:gs>
                <a:gs pos="100000">
                  <a:schemeClr val="bg1">
                    <a:lumMod val="75000"/>
                  </a:schemeClr>
                </a:gs>
              </a:gsLst>
              <a:lin ang="5400000" scaled="1"/>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Freeform: Shape 65">
              <a:extLst>
                <a:ext uri="{FF2B5EF4-FFF2-40B4-BE49-F238E27FC236}">
                  <a16:creationId xmlns:a16="http://schemas.microsoft.com/office/drawing/2014/main" xmlns="" id="{8BD275FF-E3F7-4590-899B-0B70298493C4}"/>
                </a:ext>
              </a:extLst>
            </p:cNvPr>
            <p:cNvSpPr/>
            <p:nvPr/>
          </p:nvSpPr>
          <p:spPr>
            <a:xfrm flipV="1">
              <a:off x="4287187" y="2653259"/>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Freeform: Shape 66">
              <a:extLst>
                <a:ext uri="{FF2B5EF4-FFF2-40B4-BE49-F238E27FC236}">
                  <a16:creationId xmlns:a16="http://schemas.microsoft.com/office/drawing/2014/main" xmlns="" id="{8BE55060-C650-428E-AACB-87F2CF20D089}"/>
                </a:ext>
              </a:extLst>
            </p:cNvPr>
            <p:cNvSpPr/>
            <p:nvPr/>
          </p:nvSpPr>
          <p:spPr>
            <a:xfrm rot="16200000" flipH="1">
              <a:off x="3971651" y="2331712"/>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62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Freeform: Shape 67">
              <a:extLst>
                <a:ext uri="{FF2B5EF4-FFF2-40B4-BE49-F238E27FC236}">
                  <a16:creationId xmlns:a16="http://schemas.microsoft.com/office/drawing/2014/main" xmlns="" id="{C1E108C9-4151-40F5-95A4-39F650A3C5D6}"/>
                </a:ext>
              </a:extLst>
            </p:cNvPr>
            <p:cNvSpPr/>
            <p:nvPr/>
          </p:nvSpPr>
          <p:spPr>
            <a:xfrm rot="5400000" flipH="1" flipV="1">
              <a:off x="5254794" y="2331710"/>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35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9" name="Group 68">
            <a:extLst>
              <a:ext uri="{FF2B5EF4-FFF2-40B4-BE49-F238E27FC236}">
                <a16:creationId xmlns:a16="http://schemas.microsoft.com/office/drawing/2014/main" xmlns="" id="{DD86AE42-B2B8-450F-BBD6-CA5F62B84898}"/>
              </a:ext>
            </a:extLst>
          </p:cNvPr>
          <p:cNvGrpSpPr/>
          <p:nvPr/>
        </p:nvGrpSpPr>
        <p:grpSpPr>
          <a:xfrm>
            <a:off x="6032628" y="4585993"/>
            <a:ext cx="1382722" cy="1374635"/>
            <a:chOff x="4287185" y="1379095"/>
            <a:chExt cx="2563321" cy="2548328"/>
          </a:xfrm>
          <a:effectLst>
            <a:outerShdw blurRad="495300" dist="38100" dir="5400000" algn="t" rotWithShape="0">
              <a:prstClr val="black">
                <a:alpha val="40000"/>
              </a:prstClr>
            </a:outerShdw>
            <a:reflection blurRad="6350" stA="52000" endA="300" endPos="53000" dir="5400000" sy="-100000" algn="bl" rotWithShape="0"/>
          </a:effectLst>
        </p:grpSpPr>
        <p:sp>
          <p:nvSpPr>
            <p:cNvPr id="70" name="Freeform: Shape 69">
              <a:extLst>
                <a:ext uri="{FF2B5EF4-FFF2-40B4-BE49-F238E27FC236}">
                  <a16:creationId xmlns:a16="http://schemas.microsoft.com/office/drawing/2014/main" xmlns="" id="{96414A22-D7CD-4FC8-A969-69265D6E8776}"/>
                </a:ext>
              </a:extLst>
            </p:cNvPr>
            <p:cNvSpPr/>
            <p:nvPr/>
          </p:nvSpPr>
          <p:spPr>
            <a:xfrm flipV="1">
              <a:off x="4287187" y="1379095"/>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gradFill>
              <a:gsLst>
                <a:gs pos="0">
                  <a:schemeClr val="bg1"/>
                </a:gs>
                <a:gs pos="100000">
                  <a:schemeClr val="bg1">
                    <a:lumMod val="75000"/>
                  </a:schemeClr>
                </a:gs>
              </a:gsLst>
              <a:lin ang="5400000" scaled="1"/>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Freeform: Shape 70">
              <a:extLst>
                <a:ext uri="{FF2B5EF4-FFF2-40B4-BE49-F238E27FC236}">
                  <a16:creationId xmlns:a16="http://schemas.microsoft.com/office/drawing/2014/main" xmlns="" id="{95B98719-D96B-43DB-A316-5CFB23525999}"/>
                </a:ext>
              </a:extLst>
            </p:cNvPr>
            <p:cNvSpPr/>
            <p:nvPr/>
          </p:nvSpPr>
          <p:spPr>
            <a:xfrm flipV="1">
              <a:off x="4287187" y="2653259"/>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Freeform: Shape 71">
              <a:extLst>
                <a:ext uri="{FF2B5EF4-FFF2-40B4-BE49-F238E27FC236}">
                  <a16:creationId xmlns:a16="http://schemas.microsoft.com/office/drawing/2014/main" xmlns="" id="{6FDA8CD7-D5F1-4ADC-AEAA-C5CAFE41AAD2}"/>
                </a:ext>
              </a:extLst>
            </p:cNvPr>
            <p:cNvSpPr/>
            <p:nvPr/>
          </p:nvSpPr>
          <p:spPr>
            <a:xfrm rot="16200000" flipH="1">
              <a:off x="3971651" y="2331712"/>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62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Freeform: Shape 72">
              <a:extLst>
                <a:ext uri="{FF2B5EF4-FFF2-40B4-BE49-F238E27FC236}">
                  <a16:creationId xmlns:a16="http://schemas.microsoft.com/office/drawing/2014/main" xmlns="" id="{3A0B1623-24C6-4198-9046-197E7D3361DD}"/>
                </a:ext>
              </a:extLst>
            </p:cNvPr>
            <p:cNvSpPr/>
            <p:nvPr/>
          </p:nvSpPr>
          <p:spPr>
            <a:xfrm rot="5400000" flipH="1" flipV="1">
              <a:off x="5254794" y="2331710"/>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35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4" name="TextBox 73">
            <a:extLst>
              <a:ext uri="{FF2B5EF4-FFF2-40B4-BE49-F238E27FC236}">
                <a16:creationId xmlns:a16="http://schemas.microsoft.com/office/drawing/2014/main" xmlns="" id="{4D809CCE-F8C3-4F3D-9489-594851301A26}"/>
              </a:ext>
            </a:extLst>
          </p:cNvPr>
          <p:cNvSpPr txBox="1"/>
          <p:nvPr/>
        </p:nvSpPr>
        <p:spPr>
          <a:xfrm>
            <a:off x="1374123" y="233298"/>
            <a:ext cx="9304421" cy="461665"/>
          </a:xfrm>
          <a:prstGeom prst="rect">
            <a:avLst/>
          </a:prstGeom>
          <a:noFill/>
        </p:spPr>
        <p:txBody>
          <a:bodyPr wrap="square" rtlCol="0">
            <a:spAutoFit/>
          </a:bodyPr>
          <a:lstStyle/>
          <a:p>
            <a:pPr algn="ctr"/>
            <a:r>
              <a:rPr lang="en-IN" sz="2400" spc="300" dirty="0" smtClean="0">
                <a:solidFill>
                  <a:schemeClr val="bg1">
                    <a:lumMod val="95000"/>
                  </a:schemeClr>
                </a:solidFill>
                <a:latin typeface="Nexa Bold" panose="02000000000000000000" pitchFamily="50" charset="0"/>
              </a:rPr>
              <a:t>TRÍ TUỆ NHÂN TẠO</a:t>
            </a:r>
            <a:endParaRPr lang="en-IN" sz="2400" spc="300" dirty="0">
              <a:solidFill>
                <a:schemeClr val="bg1">
                  <a:lumMod val="95000"/>
                </a:schemeClr>
              </a:solidFill>
              <a:latin typeface="Nexa Bold" panose="02000000000000000000" pitchFamily="50" charset="0"/>
            </a:endParaRPr>
          </a:p>
        </p:txBody>
      </p:sp>
      <p:sp>
        <p:nvSpPr>
          <p:cNvPr id="75" name="TextBox 74">
            <a:extLst>
              <a:ext uri="{FF2B5EF4-FFF2-40B4-BE49-F238E27FC236}">
                <a16:creationId xmlns:a16="http://schemas.microsoft.com/office/drawing/2014/main" xmlns="" id="{5C40ADD2-18BB-42AD-88DF-D6AB1C1A5A8C}"/>
              </a:ext>
            </a:extLst>
          </p:cNvPr>
          <p:cNvSpPr txBox="1"/>
          <p:nvPr/>
        </p:nvSpPr>
        <p:spPr>
          <a:xfrm>
            <a:off x="1384667" y="635960"/>
            <a:ext cx="9304421" cy="338554"/>
          </a:xfrm>
          <a:prstGeom prst="rect">
            <a:avLst/>
          </a:prstGeom>
          <a:noFill/>
        </p:spPr>
        <p:txBody>
          <a:bodyPr wrap="square" rtlCol="0">
            <a:spAutoFit/>
          </a:bodyPr>
          <a:lstStyle/>
          <a:p>
            <a:pPr algn="ctr"/>
            <a:r>
              <a:rPr lang="en-IN" sz="1600" spc="300" dirty="0" smtClean="0">
                <a:solidFill>
                  <a:schemeClr val="bg1">
                    <a:lumMod val="95000"/>
                  </a:schemeClr>
                </a:solidFill>
                <a:latin typeface="Nexa Light" panose="02000000000000000000" pitchFamily="50" charset="0"/>
              </a:rPr>
              <a:t>ARTIFICIAL INTELLIGENT</a:t>
            </a:r>
            <a:endParaRPr lang="en-IN" sz="1600" spc="300" dirty="0">
              <a:solidFill>
                <a:schemeClr val="bg1">
                  <a:lumMod val="95000"/>
                </a:schemeClr>
              </a:solidFill>
              <a:latin typeface="Nexa Light" panose="02000000000000000000" pitchFamily="50" charset="0"/>
            </a:endParaRPr>
          </a:p>
        </p:txBody>
      </p:sp>
      <p:sp>
        <p:nvSpPr>
          <p:cNvPr id="76" name="Rectangle 75">
            <a:extLst>
              <a:ext uri="{FF2B5EF4-FFF2-40B4-BE49-F238E27FC236}">
                <a16:creationId xmlns:a16="http://schemas.microsoft.com/office/drawing/2014/main" xmlns="" id="{C1E01919-AFE0-4790-A2BC-E09A300B9A07}"/>
              </a:ext>
            </a:extLst>
          </p:cNvPr>
          <p:cNvSpPr/>
          <p:nvPr/>
        </p:nvSpPr>
        <p:spPr>
          <a:xfrm>
            <a:off x="4796589" y="974514"/>
            <a:ext cx="2612466"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8" name="Graphic 77" descr="Smart Phone">
            <a:extLst>
              <a:ext uri="{FF2B5EF4-FFF2-40B4-BE49-F238E27FC236}">
                <a16:creationId xmlns:a16="http://schemas.microsoft.com/office/drawing/2014/main" xmlns="" id="{A39D0908-B940-4B18-9357-7F7EDA8FC5E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5167913" y="2687434"/>
            <a:ext cx="360000" cy="360000"/>
          </a:xfrm>
          <a:prstGeom prst="rect">
            <a:avLst/>
          </a:prstGeom>
          <a:scene3d>
            <a:camera prst="orthographicFront">
              <a:rot lat="20399999" lon="0" rev="0"/>
            </a:camera>
            <a:lightRig rig="threePt" dir="t"/>
          </a:scene3d>
        </p:spPr>
      </p:pic>
      <p:pic>
        <p:nvPicPr>
          <p:cNvPr id="80" name="Graphic 79" descr="Download">
            <a:extLst>
              <a:ext uri="{FF2B5EF4-FFF2-40B4-BE49-F238E27FC236}">
                <a16:creationId xmlns:a16="http://schemas.microsoft.com/office/drawing/2014/main" xmlns="" id="{68B94CD1-7009-4AF8-BA57-D3C7B79DC87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5856877" y="1617045"/>
            <a:ext cx="360000" cy="360000"/>
          </a:xfrm>
          <a:prstGeom prst="rect">
            <a:avLst/>
          </a:prstGeom>
          <a:scene3d>
            <a:camera prst="orthographicFront">
              <a:rot lat="20399999" lon="0" rev="0"/>
            </a:camera>
            <a:lightRig rig="threePt" dir="t"/>
          </a:scene3d>
        </p:spPr>
      </p:pic>
      <p:pic>
        <p:nvPicPr>
          <p:cNvPr id="82" name="Graphic 81" descr="Network">
            <a:extLst>
              <a:ext uri="{FF2B5EF4-FFF2-40B4-BE49-F238E27FC236}">
                <a16:creationId xmlns:a16="http://schemas.microsoft.com/office/drawing/2014/main" xmlns="" id="{E4D628D0-89EC-4D1A-A9CE-3FA9F888CF9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6592444" y="4698837"/>
            <a:ext cx="360000" cy="360000"/>
          </a:xfrm>
          <a:prstGeom prst="rect">
            <a:avLst/>
          </a:prstGeom>
          <a:scene3d>
            <a:camera prst="orthographicFront">
              <a:rot lat="20399999" lon="0" rev="0"/>
            </a:camera>
            <a:lightRig rig="threePt" dir="t"/>
          </a:scene3d>
        </p:spPr>
      </p:pic>
      <p:pic>
        <p:nvPicPr>
          <p:cNvPr id="84" name="Graphic 83" descr="Share">
            <a:extLst>
              <a:ext uri="{FF2B5EF4-FFF2-40B4-BE49-F238E27FC236}">
                <a16:creationId xmlns:a16="http://schemas.microsoft.com/office/drawing/2014/main" xmlns="" id="{E5164E1A-4998-4A34-BEC4-ADA481530BC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6593052" y="2686838"/>
            <a:ext cx="360000" cy="360000"/>
          </a:xfrm>
          <a:prstGeom prst="rect">
            <a:avLst/>
          </a:prstGeom>
          <a:scene3d>
            <a:camera prst="orthographicFront">
              <a:rot lat="20399999" lon="0" rev="0"/>
            </a:camera>
            <a:lightRig rig="threePt" dir="t"/>
          </a:scene3d>
        </p:spPr>
      </p:pic>
      <p:pic>
        <p:nvPicPr>
          <p:cNvPr id="86" name="Graphic 85" descr="Satellite dish">
            <a:extLst>
              <a:ext uri="{FF2B5EF4-FFF2-40B4-BE49-F238E27FC236}">
                <a16:creationId xmlns:a16="http://schemas.microsoft.com/office/drawing/2014/main" xmlns="" id="{D4ECB806-7A80-45AA-B773-F5EFF655A09C}"/>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5171587" y="4745206"/>
            <a:ext cx="360000" cy="360000"/>
          </a:xfrm>
          <a:prstGeom prst="rect">
            <a:avLst/>
          </a:prstGeom>
          <a:scene3d>
            <a:camera prst="orthographicFront">
              <a:rot lat="20399999" lon="0" rev="0"/>
            </a:camera>
            <a:lightRig rig="threePt" dir="t"/>
          </a:scene3d>
        </p:spPr>
      </p:pic>
      <p:pic>
        <p:nvPicPr>
          <p:cNvPr id="88" name="Graphic 87" descr="Paper">
            <a:extLst>
              <a:ext uri="{FF2B5EF4-FFF2-40B4-BE49-F238E27FC236}">
                <a16:creationId xmlns:a16="http://schemas.microsoft.com/office/drawing/2014/main" xmlns="" id="{0A7E1DE3-278F-45A0-9AE5-D438634EEC12}"/>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5851206" y="3684202"/>
            <a:ext cx="360000" cy="360000"/>
          </a:xfrm>
          <a:prstGeom prst="rect">
            <a:avLst/>
          </a:prstGeom>
          <a:scene3d>
            <a:camera prst="orthographicFront">
              <a:rot lat="20399999" lon="0" rev="0"/>
            </a:camera>
            <a:lightRig rig="threePt" dir="t"/>
          </a:scene3d>
        </p:spPr>
      </p:pic>
      <p:sp>
        <p:nvSpPr>
          <p:cNvPr id="89" name="TextBox 88">
            <a:extLst>
              <a:ext uri="{FF2B5EF4-FFF2-40B4-BE49-F238E27FC236}">
                <a16:creationId xmlns:a16="http://schemas.microsoft.com/office/drawing/2014/main" xmlns="" id="{5F27146D-F440-4AD5-8E00-A01601FFC9E1}"/>
              </a:ext>
            </a:extLst>
          </p:cNvPr>
          <p:cNvSpPr txBox="1"/>
          <p:nvPr/>
        </p:nvSpPr>
        <p:spPr>
          <a:xfrm>
            <a:off x="332812" y="2030392"/>
            <a:ext cx="3842876" cy="338554"/>
          </a:xfrm>
          <a:prstGeom prst="rect">
            <a:avLst/>
          </a:prstGeom>
          <a:noFill/>
        </p:spPr>
        <p:txBody>
          <a:bodyPr wrap="square" rtlCol="0">
            <a:spAutoFit/>
          </a:bodyPr>
          <a:lstStyle/>
          <a:p>
            <a:r>
              <a:rPr lang="en-US" sz="1600" spc="300" dirty="0" smtClean="0">
                <a:solidFill>
                  <a:srgbClr val="92D050"/>
                </a:solidFill>
                <a:latin typeface="Nexa Bold" panose="02000000000000000000" pitchFamily="50" charset="0"/>
              </a:rPr>
              <a:t>JURGEN SCHMIDHUBER</a:t>
            </a:r>
            <a:endParaRPr lang="en-IN" sz="1600" spc="300" dirty="0">
              <a:solidFill>
                <a:srgbClr val="92D050"/>
              </a:solidFill>
              <a:latin typeface="Nexa Bold" panose="02000000000000000000" pitchFamily="50" charset="0"/>
            </a:endParaRPr>
          </a:p>
        </p:txBody>
      </p:sp>
      <p:sp>
        <p:nvSpPr>
          <p:cNvPr id="90" name="TextBox 89">
            <a:extLst>
              <a:ext uri="{FF2B5EF4-FFF2-40B4-BE49-F238E27FC236}">
                <a16:creationId xmlns:a16="http://schemas.microsoft.com/office/drawing/2014/main" xmlns="" id="{9FA08384-8658-44F5-8F83-4F476D092750}"/>
              </a:ext>
            </a:extLst>
          </p:cNvPr>
          <p:cNvSpPr txBox="1"/>
          <p:nvPr/>
        </p:nvSpPr>
        <p:spPr>
          <a:xfrm>
            <a:off x="342054" y="2374731"/>
            <a:ext cx="3283462" cy="2031325"/>
          </a:xfrm>
          <a:prstGeom prst="rect">
            <a:avLst/>
          </a:prstGeom>
          <a:noFill/>
        </p:spPr>
        <p:txBody>
          <a:bodyPr wrap="square" rtlCol="0">
            <a:spAutoFit/>
          </a:bodyPr>
          <a:lstStyle/>
          <a:p>
            <a:pPr algn="just"/>
            <a:r>
              <a:rPr lang="vi-VN" dirty="0">
                <a:solidFill>
                  <a:schemeClr val="bg1">
                    <a:lumMod val="75000"/>
                  </a:schemeClr>
                </a:solidFill>
                <a:latin typeface="Nexa Light" panose="02000000000000000000" pitchFamily="50" charset="0"/>
              </a:rPr>
              <a:t>Tôi đã làm việc về AI trong nhiều thập kỷ, từ những thập niên 1980 đến nay, và tôi vẫn tin công nghệ này sẽ đến lúc trở nên thông minh hơn chính tôi, để tôi có thể nghỉ hưu</a:t>
            </a:r>
            <a:endParaRPr lang="en-IN" dirty="0">
              <a:solidFill>
                <a:schemeClr val="bg1">
                  <a:lumMod val="75000"/>
                </a:schemeClr>
              </a:solidFill>
              <a:latin typeface="Nexa Light" panose="02000000000000000000" pitchFamily="50" charset="0"/>
            </a:endParaRPr>
          </a:p>
        </p:txBody>
      </p:sp>
      <p:pic>
        <p:nvPicPr>
          <p:cNvPr id="2" name="Picture 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711464" y="2198671"/>
            <a:ext cx="3393043" cy="2177363"/>
          </a:xfrm>
          <a:prstGeom prst="rect">
            <a:avLst/>
          </a:prstGeom>
        </p:spPr>
      </p:pic>
      <p:pic>
        <p:nvPicPr>
          <p:cNvPr id="4" name="Picture 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692771" y="107204"/>
            <a:ext cx="3411736" cy="1967170"/>
          </a:xfrm>
          <a:prstGeom prst="rect">
            <a:avLst/>
          </a:prstGeom>
        </p:spPr>
      </p:pic>
      <p:sp>
        <p:nvSpPr>
          <p:cNvPr id="77" name="TextBox 76">
            <a:extLst>
              <a:ext uri="{FF2B5EF4-FFF2-40B4-BE49-F238E27FC236}">
                <a16:creationId xmlns:a16="http://schemas.microsoft.com/office/drawing/2014/main" xmlns="" id="{5F27146D-F440-4AD5-8E00-A01601FFC9E1}"/>
              </a:ext>
            </a:extLst>
          </p:cNvPr>
          <p:cNvSpPr txBox="1"/>
          <p:nvPr/>
        </p:nvSpPr>
        <p:spPr>
          <a:xfrm>
            <a:off x="4175688" y="6219849"/>
            <a:ext cx="3842876" cy="338554"/>
          </a:xfrm>
          <a:prstGeom prst="rect">
            <a:avLst/>
          </a:prstGeom>
          <a:noFill/>
        </p:spPr>
        <p:txBody>
          <a:bodyPr wrap="square" rtlCol="0">
            <a:spAutoFit/>
          </a:bodyPr>
          <a:lstStyle/>
          <a:p>
            <a:r>
              <a:rPr lang="en-US" sz="1600" spc="300" dirty="0" smtClean="0">
                <a:solidFill>
                  <a:srgbClr val="92D050"/>
                </a:solidFill>
                <a:latin typeface="Nexa Bold" panose="02000000000000000000" pitchFamily="50" charset="0"/>
              </a:rPr>
              <a:t>ĐOÀN VŨ THỊNH - 2018</a:t>
            </a:r>
            <a:endParaRPr lang="en-IN" sz="1600" spc="300" dirty="0">
              <a:solidFill>
                <a:srgbClr val="92D050"/>
              </a:solidFill>
              <a:latin typeface="Nexa Bold" panose="02000000000000000000" pitchFamily="50" charset="0"/>
            </a:endParaRPr>
          </a:p>
        </p:txBody>
      </p:sp>
      <p:pic>
        <p:nvPicPr>
          <p:cNvPr id="5" name="Picture 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690065" y="4503371"/>
            <a:ext cx="3409171" cy="2270507"/>
          </a:xfrm>
          <a:prstGeom prst="rect">
            <a:avLst/>
          </a:prstGeom>
        </p:spPr>
      </p:pic>
    </p:spTree>
    <p:extLst>
      <p:ext uri="{BB962C8B-B14F-4D97-AF65-F5344CB8AC3E}">
        <p14:creationId xmlns:p14="http://schemas.microsoft.com/office/powerpoint/2010/main" val="30985680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xmlns="" id="{84D2818E-82B8-44DF-9A57-362033DC265A}"/>
              </a:ext>
            </a:extLst>
          </p:cNvPr>
          <p:cNvSpPr/>
          <p:nvPr/>
        </p:nvSpPr>
        <p:spPr>
          <a:xfrm flipH="1">
            <a:off x="0" y="0"/>
            <a:ext cx="6096000" cy="3265714"/>
          </a:xfrm>
          <a:custGeom>
            <a:avLst/>
            <a:gdLst>
              <a:gd name="connsiteX0" fmla="*/ 6096000 w 6096000"/>
              <a:gd name="connsiteY0" fmla="*/ 0 h 3265714"/>
              <a:gd name="connsiteX1" fmla="*/ 434671 w 6096000"/>
              <a:gd name="connsiteY1" fmla="*/ 0 h 3265714"/>
              <a:gd name="connsiteX2" fmla="*/ 434671 w 6096000"/>
              <a:gd name="connsiteY2" fmla="*/ 32518 h 3265714"/>
              <a:gd name="connsiteX3" fmla="*/ 0 w 6096000"/>
              <a:gd name="connsiteY3" fmla="*/ 1163365 h 3265714"/>
              <a:gd name="connsiteX4" fmla="*/ 617542 w 6096000"/>
              <a:gd name="connsiteY4" fmla="*/ 2769972 h 3265714"/>
              <a:gd name="connsiteX5" fmla="*/ 6095998 w 6096000"/>
              <a:gd name="connsiteY5" fmla="*/ 3188471 h 3265714"/>
              <a:gd name="connsiteX6" fmla="*/ 5911211 w 6096000"/>
              <a:gd name="connsiteY6" fmla="*/ 3196425 h 3265714"/>
              <a:gd name="connsiteX7" fmla="*/ 6095999 w 6096000"/>
              <a:gd name="connsiteY7" fmla="*/ 3196425 h 3265714"/>
              <a:gd name="connsiteX8" fmla="*/ 6095999 w 6096000"/>
              <a:gd name="connsiteY8" fmla="*/ 3265714 h 3265714"/>
              <a:gd name="connsiteX9" fmla="*/ 6096000 w 6096000"/>
              <a:gd name="connsiteY9" fmla="*/ 3265714 h 326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96000" h="3265714">
                <a:moveTo>
                  <a:pt x="6096000" y="0"/>
                </a:moveTo>
                <a:lnTo>
                  <a:pt x="434671" y="0"/>
                </a:lnTo>
                <a:lnTo>
                  <a:pt x="434671" y="32518"/>
                </a:lnTo>
                <a:lnTo>
                  <a:pt x="0" y="1163365"/>
                </a:lnTo>
                <a:lnTo>
                  <a:pt x="617542" y="2769972"/>
                </a:lnTo>
                <a:lnTo>
                  <a:pt x="6095998" y="3188471"/>
                </a:lnTo>
                <a:lnTo>
                  <a:pt x="5911211" y="3196425"/>
                </a:lnTo>
                <a:lnTo>
                  <a:pt x="6095999" y="3196425"/>
                </a:lnTo>
                <a:lnTo>
                  <a:pt x="6095999" y="3265714"/>
                </a:lnTo>
                <a:lnTo>
                  <a:pt x="6096000" y="3265714"/>
                </a:lnTo>
                <a:close/>
              </a:path>
            </a:pathLst>
          </a:custGeom>
          <a:gradFill flip="none" rotWithShape="1">
            <a:gsLst>
              <a:gs pos="0">
                <a:srgbClr val="D8761C"/>
              </a:gs>
              <a:gs pos="100000">
                <a:srgbClr val="EAA260"/>
              </a:gs>
            </a:gsLst>
            <a:lin ang="2700000" scaled="1"/>
            <a:tileRect/>
          </a:gradFill>
          <a:ln>
            <a:noFill/>
          </a:ln>
          <a:effectLst>
            <a:outerShdw blurRad="381000" dist="38100" dir="5400000" sx="102000" sy="102000" algn="ctr" rotWithShape="0">
              <a:schemeClr val="tx1">
                <a:lumMod val="75000"/>
                <a:lumOff val="25000"/>
                <a:alpha val="38000"/>
              </a:scheme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5" name="Freeform: Shape 34">
            <a:extLst>
              <a:ext uri="{FF2B5EF4-FFF2-40B4-BE49-F238E27FC236}">
                <a16:creationId xmlns:a16="http://schemas.microsoft.com/office/drawing/2014/main" xmlns="" id="{FBA13667-A8AD-46E8-ACFB-02CED9D72F1A}"/>
              </a:ext>
            </a:extLst>
          </p:cNvPr>
          <p:cNvSpPr/>
          <p:nvPr/>
        </p:nvSpPr>
        <p:spPr>
          <a:xfrm>
            <a:off x="1" y="2896036"/>
            <a:ext cx="5088189" cy="3961965"/>
          </a:xfrm>
          <a:custGeom>
            <a:avLst/>
            <a:gdLst>
              <a:gd name="connsiteX0" fmla="*/ 3828201 w 5088189"/>
              <a:gd name="connsiteY0" fmla="*/ 0 h 3961965"/>
              <a:gd name="connsiteX1" fmla="*/ 5088189 w 5088189"/>
              <a:gd name="connsiteY1" fmla="*/ 1117075 h 3961965"/>
              <a:gd name="connsiteX2" fmla="*/ 4696026 w 5088189"/>
              <a:gd name="connsiteY2" fmla="*/ 2787914 h 3961965"/>
              <a:gd name="connsiteX3" fmla="*/ 2912268 w 5088189"/>
              <a:gd name="connsiteY3" fmla="*/ 3961965 h 3961965"/>
              <a:gd name="connsiteX4" fmla="*/ 0 w 5088189"/>
              <a:gd name="connsiteY4" fmla="*/ 3961965 h 3961965"/>
              <a:gd name="connsiteX5" fmla="*/ 0 w 5088189"/>
              <a:gd name="connsiteY5" fmla="*/ 369679 h 3961965"/>
              <a:gd name="connsiteX6" fmla="*/ 1 w 5088189"/>
              <a:gd name="connsiteY6" fmla="*/ 369679 h 3961965"/>
              <a:gd name="connsiteX7" fmla="*/ 1 w 5088189"/>
              <a:gd name="connsiteY7" fmla="*/ 300390 h 3961965"/>
              <a:gd name="connsiteX8" fmla="*/ 184789 w 5088189"/>
              <a:gd name="connsiteY8" fmla="*/ 300390 h 3961965"/>
              <a:gd name="connsiteX9" fmla="*/ 2 w 5088189"/>
              <a:gd name="connsiteY9" fmla="*/ 292436 h 3961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88189" h="3961965">
                <a:moveTo>
                  <a:pt x="3828201" y="0"/>
                </a:moveTo>
                <a:lnTo>
                  <a:pt x="5088189" y="1117075"/>
                </a:lnTo>
                <a:lnTo>
                  <a:pt x="4696026" y="2787914"/>
                </a:lnTo>
                <a:lnTo>
                  <a:pt x="2912268" y="3961965"/>
                </a:lnTo>
                <a:lnTo>
                  <a:pt x="0" y="3961965"/>
                </a:lnTo>
                <a:lnTo>
                  <a:pt x="0" y="369679"/>
                </a:lnTo>
                <a:lnTo>
                  <a:pt x="1" y="369679"/>
                </a:lnTo>
                <a:lnTo>
                  <a:pt x="1" y="300390"/>
                </a:lnTo>
                <a:lnTo>
                  <a:pt x="184789" y="300390"/>
                </a:lnTo>
                <a:lnTo>
                  <a:pt x="2" y="292436"/>
                </a:lnTo>
                <a:close/>
              </a:path>
            </a:pathLst>
          </a:custGeom>
          <a:gradFill flip="none" rotWithShape="1">
            <a:gsLst>
              <a:gs pos="0">
                <a:srgbClr val="41B367"/>
              </a:gs>
              <a:gs pos="46000">
                <a:srgbClr val="53BD77"/>
              </a:gs>
              <a:gs pos="100000">
                <a:srgbClr val="69C989"/>
              </a:gs>
            </a:gsLst>
            <a:lin ang="2700000" scaled="1"/>
            <a:tileRect/>
          </a:gradFill>
          <a:ln>
            <a:noFill/>
          </a:ln>
          <a:effectLst>
            <a:outerShdw blurRad="381000" dist="38100" dir="5400000" sx="102000" sy="102000" algn="ctr" rotWithShape="0">
              <a:schemeClr val="tx1">
                <a:lumMod val="75000"/>
                <a:lumOff val="25000"/>
                <a:alpha val="38000"/>
              </a:scheme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prstClr val="white"/>
              </a:solidFill>
            </a:endParaRPr>
          </a:p>
        </p:txBody>
      </p:sp>
      <p:sp>
        <p:nvSpPr>
          <p:cNvPr id="22" name="Freeform: Shape 21">
            <a:extLst>
              <a:ext uri="{FF2B5EF4-FFF2-40B4-BE49-F238E27FC236}">
                <a16:creationId xmlns:a16="http://schemas.microsoft.com/office/drawing/2014/main" xmlns="" id="{060D9889-9CC7-43F0-9528-D0296EA32C3C}"/>
              </a:ext>
            </a:extLst>
          </p:cNvPr>
          <p:cNvSpPr/>
          <p:nvPr/>
        </p:nvSpPr>
        <p:spPr>
          <a:xfrm>
            <a:off x="5661329" y="0"/>
            <a:ext cx="6530672" cy="3265714"/>
          </a:xfrm>
          <a:custGeom>
            <a:avLst/>
            <a:gdLst>
              <a:gd name="connsiteX0" fmla="*/ 0 w 6530672"/>
              <a:gd name="connsiteY0" fmla="*/ 0 h 3265714"/>
              <a:gd name="connsiteX1" fmla="*/ 6530672 w 6530672"/>
              <a:gd name="connsiteY1" fmla="*/ 0 h 3265714"/>
              <a:gd name="connsiteX2" fmla="*/ 6530672 w 6530672"/>
              <a:gd name="connsiteY2" fmla="*/ 3265714 h 3265714"/>
              <a:gd name="connsiteX3" fmla="*/ 6530671 w 6530672"/>
              <a:gd name="connsiteY3" fmla="*/ 3265714 h 3265714"/>
              <a:gd name="connsiteX4" fmla="*/ 6530671 w 6530672"/>
              <a:gd name="connsiteY4" fmla="*/ 3196425 h 3265714"/>
              <a:gd name="connsiteX5" fmla="*/ 6345883 w 6530672"/>
              <a:gd name="connsiteY5" fmla="*/ 3196425 h 3265714"/>
              <a:gd name="connsiteX6" fmla="*/ 6530670 w 6530672"/>
              <a:gd name="connsiteY6" fmla="*/ 3188471 h 3265714"/>
              <a:gd name="connsiteX7" fmla="*/ 1052214 w 6530672"/>
              <a:gd name="connsiteY7" fmla="*/ 2769972 h 3265714"/>
              <a:gd name="connsiteX8" fmla="*/ 0 w 6530672"/>
              <a:gd name="connsiteY8" fmla="*/ 32518 h 326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30672" h="3265714">
                <a:moveTo>
                  <a:pt x="0" y="0"/>
                </a:moveTo>
                <a:lnTo>
                  <a:pt x="6530672" y="0"/>
                </a:lnTo>
                <a:lnTo>
                  <a:pt x="6530672" y="3265714"/>
                </a:lnTo>
                <a:lnTo>
                  <a:pt x="6530671" y="3265714"/>
                </a:lnTo>
                <a:lnTo>
                  <a:pt x="6530671" y="3196425"/>
                </a:lnTo>
                <a:lnTo>
                  <a:pt x="6345883" y="3196425"/>
                </a:lnTo>
                <a:lnTo>
                  <a:pt x="6530670" y="3188471"/>
                </a:lnTo>
                <a:lnTo>
                  <a:pt x="1052214" y="2769972"/>
                </a:lnTo>
                <a:lnTo>
                  <a:pt x="0" y="32518"/>
                </a:lnTo>
                <a:close/>
              </a:path>
            </a:pathLst>
          </a:custGeom>
          <a:gradFill flip="none" rotWithShape="1">
            <a:gsLst>
              <a:gs pos="0">
                <a:srgbClr val="A8437B"/>
              </a:gs>
              <a:gs pos="100000">
                <a:srgbClr val="C56D9D"/>
              </a:gs>
            </a:gsLst>
            <a:lin ang="2700000" scaled="1"/>
            <a:tileRect/>
          </a:gradFill>
          <a:ln>
            <a:noFill/>
          </a:ln>
          <a:effectLst>
            <a:outerShdw blurRad="381000" dist="38100" dir="5400000" sx="102000" sy="102000" algn="ctr" rotWithShape="0">
              <a:schemeClr val="tx1">
                <a:lumMod val="75000"/>
                <a:lumOff val="25000"/>
                <a:alpha val="38000"/>
              </a:scheme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prstClr val="white"/>
              </a:solidFill>
            </a:endParaRPr>
          </a:p>
        </p:txBody>
      </p:sp>
      <p:sp>
        <p:nvSpPr>
          <p:cNvPr id="36" name="Isosceles Triangle 35">
            <a:extLst>
              <a:ext uri="{FF2B5EF4-FFF2-40B4-BE49-F238E27FC236}">
                <a16:creationId xmlns:a16="http://schemas.microsoft.com/office/drawing/2014/main" xmlns="" id="{A3622DD0-3A7F-4122-A33A-36C2FBACFCE7}"/>
              </a:ext>
            </a:extLst>
          </p:cNvPr>
          <p:cNvSpPr/>
          <p:nvPr/>
        </p:nvSpPr>
        <p:spPr>
          <a:xfrm>
            <a:off x="2914651" y="4762499"/>
            <a:ext cx="6362700" cy="2095501"/>
          </a:xfrm>
          <a:prstGeom prst="triangle">
            <a:avLst>
              <a:gd name="adj" fmla="val 50116"/>
            </a:avLst>
          </a:prstGeom>
          <a:gradFill flip="none" rotWithShape="1">
            <a:gsLst>
              <a:gs pos="0">
                <a:srgbClr val="00AFD2"/>
              </a:gs>
              <a:gs pos="100000">
                <a:srgbClr val="0098B8"/>
              </a:gs>
            </a:gsLst>
            <a:lin ang="2700000" scaled="1"/>
            <a:tileRect/>
          </a:gradFill>
          <a:ln>
            <a:noFill/>
          </a:ln>
          <a:effectLst>
            <a:outerShdw blurRad="381000" dist="38100" dir="5400000" sx="102000" sy="102000" algn="ctr" rotWithShape="0">
              <a:schemeClr val="tx1">
                <a:lumMod val="75000"/>
                <a:lumOff val="25000"/>
                <a:alpha val="38000"/>
              </a:scheme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prstClr val="white"/>
              </a:solidFill>
            </a:endParaRPr>
          </a:p>
        </p:txBody>
      </p:sp>
      <p:sp>
        <p:nvSpPr>
          <p:cNvPr id="33" name="Freeform: Shape 32">
            <a:extLst>
              <a:ext uri="{FF2B5EF4-FFF2-40B4-BE49-F238E27FC236}">
                <a16:creationId xmlns:a16="http://schemas.microsoft.com/office/drawing/2014/main" xmlns="" id="{BB64A515-CA6D-4C91-8C30-63C24B69E5D3}"/>
              </a:ext>
            </a:extLst>
          </p:cNvPr>
          <p:cNvSpPr/>
          <p:nvPr/>
        </p:nvSpPr>
        <p:spPr>
          <a:xfrm flipH="1">
            <a:off x="7103811" y="2896036"/>
            <a:ext cx="5088190" cy="3961965"/>
          </a:xfrm>
          <a:custGeom>
            <a:avLst/>
            <a:gdLst>
              <a:gd name="connsiteX0" fmla="*/ 3828202 w 5088190"/>
              <a:gd name="connsiteY0" fmla="*/ 0 h 3961965"/>
              <a:gd name="connsiteX1" fmla="*/ 2 w 5088190"/>
              <a:gd name="connsiteY1" fmla="*/ 292436 h 3961965"/>
              <a:gd name="connsiteX2" fmla="*/ 184789 w 5088190"/>
              <a:gd name="connsiteY2" fmla="*/ 300390 h 3961965"/>
              <a:gd name="connsiteX3" fmla="*/ 1 w 5088190"/>
              <a:gd name="connsiteY3" fmla="*/ 300390 h 3961965"/>
              <a:gd name="connsiteX4" fmla="*/ 1 w 5088190"/>
              <a:gd name="connsiteY4" fmla="*/ 369679 h 3961965"/>
              <a:gd name="connsiteX5" fmla="*/ 0 w 5088190"/>
              <a:gd name="connsiteY5" fmla="*/ 369679 h 3961965"/>
              <a:gd name="connsiteX6" fmla="*/ 0 w 5088190"/>
              <a:gd name="connsiteY6" fmla="*/ 3961965 h 3961965"/>
              <a:gd name="connsiteX7" fmla="*/ 2912268 w 5088190"/>
              <a:gd name="connsiteY7" fmla="*/ 3961965 h 3961965"/>
              <a:gd name="connsiteX8" fmla="*/ 4696027 w 5088190"/>
              <a:gd name="connsiteY8" fmla="*/ 2787913 h 3961965"/>
              <a:gd name="connsiteX9" fmla="*/ 5088190 w 5088190"/>
              <a:gd name="connsiteY9" fmla="*/ 1117075 h 3961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88190" h="3961965">
                <a:moveTo>
                  <a:pt x="3828202" y="0"/>
                </a:moveTo>
                <a:lnTo>
                  <a:pt x="2" y="292436"/>
                </a:lnTo>
                <a:lnTo>
                  <a:pt x="184789" y="300390"/>
                </a:lnTo>
                <a:lnTo>
                  <a:pt x="1" y="300390"/>
                </a:lnTo>
                <a:lnTo>
                  <a:pt x="1" y="369679"/>
                </a:lnTo>
                <a:lnTo>
                  <a:pt x="0" y="369679"/>
                </a:lnTo>
                <a:lnTo>
                  <a:pt x="0" y="3961965"/>
                </a:lnTo>
                <a:lnTo>
                  <a:pt x="2912268" y="3961965"/>
                </a:lnTo>
                <a:lnTo>
                  <a:pt x="4696027" y="2787913"/>
                </a:lnTo>
                <a:lnTo>
                  <a:pt x="5088190" y="1117075"/>
                </a:lnTo>
                <a:close/>
              </a:path>
            </a:pathLst>
          </a:custGeom>
          <a:gradFill flip="none" rotWithShape="1">
            <a:gsLst>
              <a:gs pos="0">
                <a:srgbClr val="5E4986"/>
              </a:gs>
              <a:gs pos="100000">
                <a:srgbClr val="7C65AB"/>
              </a:gs>
            </a:gsLst>
            <a:lin ang="2700000" scaled="1"/>
            <a:tileRect/>
          </a:gradFill>
          <a:ln>
            <a:noFill/>
          </a:ln>
          <a:effectLst>
            <a:outerShdw blurRad="381000" dist="38100" dir="5400000" sx="102000" sy="102000" algn="ctr" rotWithShape="0">
              <a:schemeClr val="tx1">
                <a:lumMod val="75000"/>
                <a:lumOff val="25000"/>
                <a:alpha val="38000"/>
              </a:scheme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prstClr val="white"/>
              </a:solidFill>
            </a:endParaRPr>
          </a:p>
        </p:txBody>
      </p:sp>
      <p:pic>
        <p:nvPicPr>
          <p:cNvPr id="38" name="Graphic 37" descr="Download from cloud">
            <a:extLst>
              <a:ext uri="{FF2B5EF4-FFF2-40B4-BE49-F238E27FC236}">
                <a16:creationId xmlns:a16="http://schemas.microsoft.com/office/drawing/2014/main" xmlns="" id="{EDB7E05C-C0CE-4E61-BCCF-9BC8F289D98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658032" y="2256125"/>
            <a:ext cx="540000" cy="540000"/>
          </a:xfrm>
          <a:prstGeom prst="rect">
            <a:avLst/>
          </a:prstGeom>
        </p:spPr>
      </p:pic>
      <p:pic>
        <p:nvPicPr>
          <p:cNvPr id="40" name="Graphic 39" descr="Link">
            <a:extLst>
              <a:ext uri="{FF2B5EF4-FFF2-40B4-BE49-F238E27FC236}">
                <a16:creationId xmlns:a16="http://schemas.microsoft.com/office/drawing/2014/main" xmlns="" id="{170680AD-9D01-4DAF-A772-73020469B3A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4902838" y="2138376"/>
            <a:ext cx="540000" cy="540000"/>
          </a:xfrm>
          <a:prstGeom prst="rect">
            <a:avLst/>
          </a:prstGeom>
        </p:spPr>
      </p:pic>
      <p:pic>
        <p:nvPicPr>
          <p:cNvPr id="42" name="Graphic 41" descr="Network">
            <a:extLst>
              <a:ext uri="{FF2B5EF4-FFF2-40B4-BE49-F238E27FC236}">
                <a16:creationId xmlns:a16="http://schemas.microsoft.com/office/drawing/2014/main" xmlns="" id="{A3762D53-1EF4-450C-B77E-DA6E05E41CC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7296680" y="3787178"/>
            <a:ext cx="540000" cy="540000"/>
          </a:xfrm>
          <a:prstGeom prst="rect">
            <a:avLst/>
          </a:prstGeom>
        </p:spPr>
      </p:pic>
      <p:pic>
        <p:nvPicPr>
          <p:cNvPr id="44" name="Graphic 43" descr="Share">
            <a:extLst>
              <a:ext uri="{FF2B5EF4-FFF2-40B4-BE49-F238E27FC236}">
                <a16:creationId xmlns:a16="http://schemas.microsoft.com/office/drawing/2014/main" xmlns="" id="{504D8D88-FB58-4636-92C8-811C257A59A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4353190" y="3891857"/>
            <a:ext cx="540000" cy="540000"/>
          </a:xfrm>
          <a:prstGeom prst="rect">
            <a:avLst/>
          </a:prstGeom>
        </p:spPr>
      </p:pic>
      <p:pic>
        <p:nvPicPr>
          <p:cNvPr id="46" name="Graphic 45" descr="Lightbulb">
            <a:extLst>
              <a:ext uri="{FF2B5EF4-FFF2-40B4-BE49-F238E27FC236}">
                <a16:creationId xmlns:a16="http://schemas.microsoft.com/office/drawing/2014/main" xmlns="" id="{EF4AE33F-3E21-41EF-91F2-8CD8A338439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5826000" y="4877018"/>
            <a:ext cx="540000" cy="540000"/>
          </a:xfrm>
          <a:prstGeom prst="rect">
            <a:avLst/>
          </a:prstGeom>
        </p:spPr>
      </p:pic>
      <p:grpSp>
        <p:nvGrpSpPr>
          <p:cNvPr id="49" name="Group 48">
            <a:extLst>
              <a:ext uri="{FF2B5EF4-FFF2-40B4-BE49-F238E27FC236}">
                <a16:creationId xmlns:a16="http://schemas.microsoft.com/office/drawing/2014/main" xmlns="" id="{3CDE1CCD-7E01-499D-AB0D-70780945FCC8}"/>
              </a:ext>
            </a:extLst>
          </p:cNvPr>
          <p:cNvGrpSpPr/>
          <p:nvPr/>
        </p:nvGrpSpPr>
        <p:grpSpPr>
          <a:xfrm>
            <a:off x="239045" y="426163"/>
            <a:ext cx="5067636" cy="2474341"/>
            <a:chOff x="666750" y="685800"/>
            <a:chExt cx="4610100" cy="2474341"/>
          </a:xfrm>
        </p:grpSpPr>
        <p:sp>
          <p:nvSpPr>
            <p:cNvPr id="47" name="TextBox 46">
              <a:extLst>
                <a:ext uri="{FF2B5EF4-FFF2-40B4-BE49-F238E27FC236}">
                  <a16:creationId xmlns:a16="http://schemas.microsoft.com/office/drawing/2014/main" xmlns="" id="{B6602E26-58C0-4729-8179-601CB6C66BAC}"/>
                </a:ext>
              </a:extLst>
            </p:cNvPr>
            <p:cNvSpPr txBox="1"/>
            <p:nvPr/>
          </p:nvSpPr>
          <p:spPr>
            <a:xfrm>
              <a:off x="666750" y="685800"/>
              <a:ext cx="4421440" cy="400110"/>
            </a:xfrm>
            <a:prstGeom prst="rect">
              <a:avLst/>
            </a:prstGeom>
            <a:noFill/>
          </p:spPr>
          <p:txBody>
            <a:bodyPr wrap="square" rtlCol="0">
              <a:spAutoFit/>
            </a:bodyPr>
            <a:lstStyle/>
            <a:p>
              <a:r>
                <a:rPr lang="en-IN" sz="2000" b="1" dirty="0" smtClean="0">
                  <a:solidFill>
                    <a:srgbClr val="002060"/>
                  </a:solidFill>
                  <a:latin typeface="Nexa Bold" panose="02000000000000000000" pitchFamily="50" charset="0"/>
                </a:rPr>
                <a:t>LẬP LUẬN, SUY DIỄN TỰ ĐỘNG</a:t>
              </a:r>
              <a:endParaRPr lang="en-IN" sz="2000" b="1" dirty="0">
                <a:solidFill>
                  <a:srgbClr val="002060"/>
                </a:solidFill>
                <a:latin typeface="Nexa Bold" panose="02000000000000000000" pitchFamily="50" charset="0"/>
              </a:endParaRPr>
            </a:p>
          </p:txBody>
        </p:sp>
        <p:sp>
          <p:nvSpPr>
            <p:cNvPr id="48" name="TextBox 47">
              <a:extLst>
                <a:ext uri="{FF2B5EF4-FFF2-40B4-BE49-F238E27FC236}">
                  <a16:creationId xmlns:a16="http://schemas.microsoft.com/office/drawing/2014/main" xmlns="" id="{4895479F-D6FB-40D7-928B-2E9690EB4851}"/>
                </a:ext>
              </a:extLst>
            </p:cNvPr>
            <p:cNvSpPr txBox="1"/>
            <p:nvPr/>
          </p:nvSpPr>
          <p:spPr>
            <a:xfrm>
              <a:off x="666750" y="1221149"/>
              <a:ext cx="4610100" cy="1938992"/>
            </a:xfrm>
            <a:prstGeom prst="rect">
              <a:avLst/>
            </a:prstGeom>
            <a:noFill/>
          </p:spPr>
          <p:txBody>
            <a:bodyPr wrap="square" rtlCol="0">
              <a:spAutoFit/>
            </a:bodyPr>
            <a:lstStyle/>
            <a:p>
              <a:pPr algn="just"/>
              <a:r>
                <a:rPr lang="vi-VN" sz="2000" spc="300" dirty="0">
                  <a:solidFill>
                    <a:prstClr val="white"/>
                  </a:solidFill>
                </a:rPr>
                <a:t>Lập luận là suy diễn logic, dùng để </a:t>
              </a:r>
              <a:r>
                <a:rPr lang="vi-VN" sz="2000" spc="300" dirty="0" smtClean="0">
                  <a:solidFill>
                    <a:prstClr val="white"/>
                  </a:solidFill>
                </a:rPr>
                <a:t>chỉ</a:t>
              </a:r>
              <a:r>
                <a:rPr lang="en-US" sz="2000" spc="300" dirty="0">
                  <a:solidFill>
                    <a:prstClr val="white"/>
                  </a:solidFill>
                </a:rPr>
                <a:t> </a:t>
              </a:r>
              <a:r>
                <a:rPr lang="vi-VN" sz="2000" spc="300" dirty="0" smtClean="0">
                  <a:solidFill>
                    <a:prstClr val="white"/>
                  </a:solidFill>
                </a:rPr>
                <a:t>một </a:t>
              </a:r>
              <a:r>
                <a:rPr lang="vi-VN" sz="2000" spc="300" dirty="0">
                  <a:solidFill>
                    <a:prstClr val="white"/>
                  </a:solidFill>
                </a:rPr>
                <a:t>tiến trình rút ra kết luận (tri thức mới) từ những giả thiết đã cho (được biểu </a:t>
              </a:r>
              <a:r>
                <a:rPr lang="vi-VN" sz="2000" spc="300" dirty="0" smtClean="0">
                  <a:solidFill>
                    <a:prstClr val="white"/>
                  </a:solidFill>
                </a:rPr>
                <a:t>diễn</a:t>
              </a:r>
              <a:r>
                <a:rPr lang="en-US" sz="2000" spc="300" dirty="0" smtClean="0">
                  <a:solidFill>
                    <a:prstClr val="white"/>
                  </a:solidFill>
                </a:rPr>
                <a:t> </a:t>
              </a:r>
              <a:r>
                <a:rPr lang="vi-VN" sz="2000" spc="300" dirty="0" smtClean="0">
                  <a:solidFill>
                    <a:prstClr val="white"/>
                  </a:solidFill>
                </a:rPr>
                <a:t>dưới </a:t>
              </a:r>
              <a:r>
                <a:rPr lang="vi-VN" sz="2000" spc="300" dirty="0">
                  <a:solidFill>
                    <a:prstClr val="white"/>
                  </a:solidFill>
                </a:rPr>
                <a:t>dạng cơ sở tri thức)</a:t>
              </a:r>
              <a:endParaRPr lang="en-IN" sz="2000" spc="300" dirty="0">
                <a:solidFill>
                  <a:prstClr val="white"/>
                </a:solidFill>
              </a:endParaRPr>
            </a:p>
          </p:txBody>
        </p:sp>
      </p:grpSp>
      <p:grpSp>
        <p:nvGrpSpPr>
          <p:cNvPr id="50" name="Group 49">
            <a:extLst>
              <a:ext uri="{FF2B5EF4-FFF2-40B4-BE49-F238E27FC236}">
                <a16:creationId xmlns:a16="http://schemas.microsoft.com/office/drawing/2014/main" xmlns="" id="{5CCF7E0D-40E9-4C7F-A00E-18EE259C5EBD}"/>
              </a:ext>
            </a:extLst>
          </p:cNvPr>
          <p:cNvGrpSpPr/>
          <p:nvPr/>
        </p:nvGrpSpPr>
        <p:grpSpPr>
          <a:xfrm>
            <a:off x="6833810" y="369895"/>
            <a:ext cx="5358189" cy="2004954"/>
            <a:chOff x="666750" y="685800"/>
            <a:chExt cx="4610100" cy="2004954"/>
          </a:xfrm>
        </p:grpSpPr>
        <p:sp>
          <p:nvSpPr>
            <p:cNvPr id="51" name="TextBox 50">
              <a:extLst>
                <a:ext uri="{FF2B5EF4-FFF2-40B4-BE49-F238E27FC236}">
                  <a16:creationId xmlns:a16="http://schemas.microsoft.com/office/drawing/2014/main" xmlns="" id="{34F14D6D-37DB-4BF4-870B-468976623504}"/>
                </a:ext>
              </a:extLst>
            </p:cNvPr>
            <p:cNvSpPr txBox="1"/>
            <p:nvPr/>
          </p:nvSpPr>
          <p:spPr>
            <a:xfrm>
              <a:off x="666750" y="685800"/>
              <a:ext cx="4421440" cy="400110"/>
            </a:xfrm>
            <a:prstGeom prst="rect">
              <a:avLst/>
            </a:prstGeom>
            <a:noFill/>
          </p:spPr>
          <p:txBody>
            <a:bodyPr wrap="square" rtlCol="0">
              <a:spAutoFit/>
            </a:bodyPr>
            <a:lstStyle/>
            <a:p>
              <a:r>
                <a:rPr lang="en-IN" sz="2000" b="1" spc="600" dirty="0" smtClean="0">
                  <a:latin typeface="Nexa Bold" panose="02000000000000000000" pitchFamily="50" charset="0"/>
                </a:rPr>
                <a:t>BIỂU DIỄN TRI THỨC</a:t>
              </a:r>
              <a:endParaRPr lang="en-IN" sz="2000" b="1" spc="600" dirty="0">
                <a:latin typeface="Nexa Bold" panose="02000000000000000000" pitchFamily="50" charset="0"/>
              </a:endParaRPr>
            </a:p>
          </p:txBody>
        </p:sp>
        <p:sp>
          <p:nvSpPr>
            <p:cNvPr id="52" name="TextBox 51">
              <a:extLst>
                <a:ext uri="{FF2B5EF4-FFF2-40B4-BE49-F238E27FC236}">
                  <a16:creationId xmlns:a16="http://schemas.microsoft.com/office/drawing/2014/main" xmlns="" id="{A4576969-6EB8-4DA9-B70C-791817B7C1CC}"/>
                </a:ext>
              </a:extLst>
            </p:cNvPr>
            <p:cNvSpPr txBox="1"/>
            <p:nvPr/>
          </p:nvSpPr>
          <p:spPr>
            <a:xfrm>
              <a:off x="666750" y="1059538"/>
              <a:ext cx="4610100" cy="1631216"/>
            </a:xfrm>
            <a:prstGeom prst="rect">
              <a:avLst/>
            </a:prstGeom>
            <a:noFill/>
          </p:spPr>
          <p:txBody>
            <a:bodyPr wrap="square" rtlCol="0">
              <a:spAutoFit/>
            </a:bodyPr>
            <a:lstStyle/>
            <a:p>
              <a:pPr algn="just"/>
              <a:r>
                <a:rPr lang="vi-VN" sz="2000" spc="300" dirty="0">
                  <a:solidFill>
                    <a:prstClr val="white"/>
                  </a:solidFill>
                </a:rPr>
                <a:t>Một ngôn ngữ biểu diễn tri </a:t>
              </a:r>
              <a:r>
                <a:rPr lang="vi-VN" sz="2000" spc="300" dirty="0" smtClean="0">
                  <a:solidFill>
                    <a:prstClr val="white"/>
                  </a:solidFill>
                </a:rPr>
                <a:t>thức</a:t>
              </a:r>
              <a:r>
                <a:rPr lang="en-US" sz="2000" spc="300" dirty="0" smtClean="0">
                  <a:solidFill>
                    <a:prstClr val="white"/>
                  </a:solidFill>
                </a:rPr>
                <a:t> </a:t>
              </a:r>
              <a:r>
                <a:rPr lang="vi-VN" sz="2000" spc="300" dirty="0" smtClean="0">
                  <a:solidFill>
                    <a:prstClr val="white"/>
                  </a:solidFill>
                </a:rPr>
                <a:t>được </a:t>
              </a:r>
              <a:r>
                <a:rPr lang="vi-VN" sz="2000" spc="300" dirty="0">
                  <a:solidFill>
                    <a:prstClr val="white"/>
                  </a:solidFill>
                </a:rPr>
                <a:t>đánh giá là “tốt” nếu nó có tính biểu đạt cao và các tính hiệu quả của thuật </a:t>
              </a:r>
              <a:r>
                <a:rPr lang="vi-VN" sz="2000" spc="300" dirty="0" smtClean="0">
                  <a:solidFill>
                    <a:prstClr val="white"/>
                  </a:solidFill>
                </a:rPr>
                <a:t>toán</a:t>
              </a:r>
              <a:r>
                <a:rPr lang="en-US" sz="2000" spc="300" dirty="0" smtClean="0">
                  <a:solidFill>
                    <a:prstClr val="white"/>
                  </a:solidFill>
                </a:rPr>
                <a:t> </a:t>
              </a:r>
              <a:r>
                <a:rPr lang="vi-VN" sz="2000" spc="300" dirty="0" smtClean="0">
                  <a:solidFill>
                    <a:prstClr val="white"/>
                  </a:solidFill>
                </a:rPr>
                <a:t>lập </a:t>
              </a:r>
              <a:r>
                <a:rPr lang="vi-VN" sz="2000" spc="300" dirty="0">
                  <a:solidFill>
                    <a:prstClr val="white"/>
                  </a:solidFill>
                </a:rPr>
                <a:t>luận trên ngôn ngữ </a:t>
              </a:r>
              <a:r>
                <a:rPr lang="vi-VN" sz="2000" spc="300" dirty="0" smtClean="0">
                  <a:solidFill>
                    <a:prstClr val="white"/>
                  </a:solidFill>
                </a:rPr>
                <a:t>đó</a:t>
              </a:r>
              <a:r>
                <a:rPr lang="en-US" sz="2000" spc="300" dirty="0" smtClean="0">
                  <a:solidFill>
                    <a:prstClr val="white"/>
                  </a:solidFill>
                </a:rPr>
                <a:t>.</a:t>
              </a:r>
              <a:endParaRPr lang="en-IN" sz="2000" spc="300" dirty="0">
                <a:solidFill>
                  <a:prstClr val="white"/>
                </a:solidFill>
              </a:endParaRPr>
            </a:p>
          </p:txBody>
        </p:sp>
      </p:grpSp>
      <p:grpSp>
        <p:nvGrpSpPr>
          <p:cNvPr id="53" name="Group 52">
            <a:extLst>
              <a:ext uri="{FF2B5EF4-FFF2-40B4-BE49-F238E27FC236}">
                <a16:creationId xmlns:a16="http://schemas.microsoft.com/office/drawing/2014/main" xmlns="" id="{4536DEBB-3B80-4C84-BE50-4EC33D23793F}"/>
              </a:ext>
            </a:extLst>
          </p:cNvPr>
          <p:cNvGrpSpPr/>
          <p:nvPr/>
        </p:nvGrpSpPr>
        <p:grpSpPr>
          <a:xfrm>
            <a:off x="184760" y="3448907"/>
            <a:ext cx="4114145" cy="3340559"/>
            <a:chOff x="666750" y="685800"/>
            <a:chExt cx="4610100" cy="3340559"/>
          </a:xfrm>
        </p:grpSpPr>
        <p:sp>
          <p:nvSpPr>
            <p:cNvPr id="54" name="TextBox 53">
              <a:extLst>
                <a:ext uri="{FF2B5EF4-FFF2-40B4-BE49-F238E27FC236}">
                  <a16:creationId xmlns:a16="http://schemas.microsoft.com/office/drawing/2014/main" xmlns="" id="{D398BAEE-EAE9-48CC-BCDD-FD3EE27684D4}"/>
                </a:ext>
              </a:extLst>
            </p:cNvPr>
            <p:cNvSpPr txBox="1"/>
            <p:nvPr/>
          </p:nvSpPr>
          <p:spPr>
            <a:xfrm>
              <a:off x="666750" y="685800"/>
              <a:ext cx="4421440" cy="400110"/>
            </a:xfrm>
            <a:prstGeom prst="rect">
              <a:avLst/>
            </a:prstGeom>
            <a:noFill/>
          </p:spPr>
          <p:txBody>
            <a:bodyPr wrap="square" rtlCol="0">
              <a:spAutoFit/>
            </a:bodyPr>
            <a:lstStyle/>
            <a:p>
              <a:r>
                <a:rPr lang="en-IN" sz="2000" b="1" dirty="0" smtClean="0">
                  <a:solidFill>
                    <a:srgbClr val="002060"/>
                  </a:solidFill>
                  <a:latin typeface="Nexa Bold" panose="02000000000000000000" pitchFamily="50" charset="0"/>
                </a:rPr>
                <a:t>HỆ CHUYÊN GIA</a:t>
              </a:r>
              <a:endParaRPr lang="en-IN" sz="2000" b="1" dirty="0">
                <a:solidFill>
                  <a:srgbClr val="002060"/>
                </a:solidFill>
                <a:latin typeface="Nexa Bold" panose="02000000000000000000" pitchFamily="50" charset="0"/>
              </a:endParaRPr>
            </a:p>
          </p:txBody>
        </p:sp>
        <p:sp>
          <p:nvSpPr>
            <p:cNvPr id="55" name="TextBox 54">
              <a:extLst>
                <a:ext uri="{FF2B5EF4-FFF2-40B4-BE49-F238E27FC236}">
                  <a16:creationId xmlns:a16="http://schemas.microsoft.com/office/drawing/2014/main" xmlns="" id="{CE6E609B-6AA3-4BE4-9B16-3337CAF7B437}"/>
                </a:ext>
              </a:extLst>
            </p:cNvPr>
            <p:cNvSpPr txBox="1"/>
            <p:nvPr/>
          </p:nvSpPr>
          <p:spPr>
            <a:xfrm>
              <a:off x="666750" y="1164037"/>
              <a:ext cx="4610100" cy="2862322"/>
            </a:xfrm>
            <a:prstGeom prst="rect">
              <a:avLst/>
            </a:prstGeom>
            <a:noFill/>
          </p:spPr>
          <p:txBody>
            <a:bodyPr wrap="square" rtlCol="0">
              <a:spAutoFit/>
            </a:bodyPr>
            <a:lstStyle/>
            <a:p>
              <a:pPr algn="just"/>
              <a:r>
                <a:rPr lang="vi-VN" sz="2000" spc="300" dirty="0" smtClean="0">
                  <a:solidFill>
                    <a:prstClr val="white"/>
                  </a:solidFill>
                </a:rPr>
                <a:t>Cung cấp </a:t>
              </a:r>
              <a:r>
                <a:rPr lang="vi-VN" sz="2000" spc="300" dirty="0">
                  <a:solidFill>
                    <a:prstClr val="white"/>
                  </a:solidFill>
                </a:rPr>
                <a:t>các hệ thống có khả năng suy luận để đưa ra những </a:t>
              </a:r>
              <a:r>
                <a:rPr lang="vi-VN" sz="2000" spc="300" dirty="0" smtClean="0">
                  <a:solidFill>
                    <a:prstClr val="white"/>
                  </a:solidFill>
                </a:rPr>
                <a:t>kết</a:t>
              </a:r>
              <a:r>
                <a:rPr lang="en-US" sz="2000" spc="300" dirty="0" smtClean="0">
                  <a:solidFill>
                    <a:prstClr val="white"/>
                  </a:solidFill>
                </a:rPr>
                <a:t> </a:t>
              </a:r>
              <a:r>
                <a:rPr lang="vi-VN" sz="2000" spc="300" dirty="0" smtClean="0">
                  <a:solidFill>
                    <a:prstClr val="white"/>
                  </a:solidFill>
                </a:rPr>
                <a:t>luận</a:t>
              </a:r>
              <a:r>
                <a:rPr lang="en-US" sz="2000" spc="300" dirty="0" smtClean="0">
                  <a:solidFill>
                    <a:prstClr val="white"/>
                  </a:solidFill>
                </a:rPr>
                <a:t>. </a:t>
              </a:r>
              <a:r>
                <a:rPr lang="vi-VN" sz="2000" spc="300" dirty="0">
                  <a:solidFill>
                    <a:prstClr val="white"/>
                  </a:solidFill>
                </a:rPr>
                <a:t>Có rất nhiều hệ chuyên gia nổi tiếng như các </a:t>
              </a:r>
              <a:r>
                <a:rPr lang="vi-VN" sz="2000" spc="300" dirty="0" smtClean="0">
                  <a:solidFill>
                    <a:prstClr val="white"/>
                  </a:solidFill>
                </a:rPr>
                <a:t>hệ</a:t>
              </a:r>
              <a:r>
                <a:rPr lang="en-US" sz="2000" spc="300" dirty="0" smtClean="0">
                  <a:solidFill>
                    <a:prstClr val="white"/>
                  </a:solidFill>
                </a:rPr>
                <a:t> </a:t>
              </a:r>
              <a:r>
                <a:rPr lang="vi-VN" sz="2000" spc="300" dirty="0" smtClean="0">
                  <a:solidFill>
                    <a:prstClr val="white"/>
                  </a:solidFill>
                </a:rPr>
                <a:t>chuyên </a:t>
              </a:r>
              <a:r>
                <a:rPr lang="vi-VN" sz="2000" spc="300" dirty="0">
                  <a:solidFill>
                    <a:prstClr val="white"/>
                  </a:solidFill>
                </a:rPr>
                <a:t>gia y học MYCIN, đoán nhận cấu trúc phân tử từ công thức hóa học </a:t>
              </a:r>
            </a:p>
            <a:p>
              <a:pPr algn="just"/>
              <a:r>
                <a:rPr lang="vi-VN" sz="2000" spc="300" dirty="0">
                  <a:solidFill>
                    <a:prstClr val="white"/>
                  </a:solidFill>
                </a:rPr>
                <a:t>DENDRAL</a:t>
              </a:r>
              <a:endParaRPr lang="en-IN" sz="2000" spc="300" dirty="0">
                <a:solidFill>
                  <a:prstClr val="white"/>
                </a:solidFill>
              </a:endParaRPr>
            </a:p>
          </p:txBody>
        </p:sp>
      </p:grpSp>
      <p:grpSp>
        <p:nvGrpSpPr>
          <p:cNvPr id="56" name="Group 55">
            <a:extLst>
              <a:ext uri="{FF2B5EF4-FFF2-40B4-BE49-F238E27FC236}">
                <a16:creationId xmlns:a16="http://schemas.microsoft.com/office/drawing/2014/main" xmlns="" id="{13131EA9-4159-494D-B952-E3723A530C85}"/>
              </a:ext>
            </a:extLst>
          </p:cNvPr>
          <p:cNvGrpSpPr/>
          <p:nvPr/>
        </p:nvGrpSpPr>
        <p:grpSpPr>
          <a:xfrm>
            <a:off x="8046289" y="3448907"/>
            <a:ext cx="4114145" cy="2812678"/>
            <a:chOff x="666750" y="685800"/>
            <a:chExt cx="4610100" cy="2812678"/>
          </a:xfrm>
        </p:grpSpPr>
        <p:sp>
          <p:nvSpPr>
            <p:cNvPr id="57" name="TextBox 56">
              <a:extLst>
                <a:ext uri="{FF2B5EF4-FFF2-40B4-BE49-F238E27FC236}">
                  <a16:creationId xmlns:a16="http://schemas.microsoft.com/office/drawing/2014/main" xmlns="" id="{C1303E31-465D-4F51-BA53-6D2A306BE3CD}"/>
                </a:ext>
              </a:extLst>
            </p:cNvPr>
            <p:cNvSpPr txBox="1"/>
            <p:nvPr/>
          </p:nvSpPr>
          <p:spPr>
            <a:xfrm>
              <a:off x="666750" y="685800"/>
              <a:ext cx="4421440" cy="400110"/>
            </a:xfrm>
            <a:prstGeom prst="rect">
              <a:avLst/>
            </a:prstGeom>
            <a:noFill/>
          </p:spPr>
          <p:txBody>
            <a:bodyPr wrap="square" rtlCol="0">
              <a:spAutoFit/>
            </a:bodyPr>
            <a:lstStyle/>
            <a:p>
              <a:r>
                <a:rPr lang="en-IN" sz="2000" b="1" dirty="0" err="1">
                  <a:solidFill>
                    <a:srgbClr val="002060"/>
                  </a:solidFill>
                  <a:latin typeface="Nexa Bold" panose="02000000000000000000" pitchFamily="50" charset="0"/>
                </a:rPr>
                <a:t>Xử</a:t>
              </a:r>
              <a:r>
                <a:rPr lang="en-IN" sz="2000" b="1" dirty="0">
                  <a:solidFill>
                    <a:srgbClr val="002060"/>
                  </a:solidFill>
                  <a:latin typeface="Nexa Bold" panose="02000000000000000000" pitchFamily="50" charset="0"/>
                </a:rPr>
                <a:t> </a:t>
              </a:r>
              <a:r>
                <a:rPr lang="en-IN" sz="2000" b="1" dirty="0" err="1">
                  <a:solidFill>
                    <a:srgbClr val="002060"/>
                  </a:solidFill>
                  <a:latin typeface="Nexa Bold" panose="02000000000000000000" pitchFamily="50" charset="0"/>
                </a:rPr>
                <a:t>lý</a:t>
              </a:r>
              <a:r>
                <a:rPr lang="en-IN" sz="2000" b="1" dirty="0">
                  <a:solidFill>
                    <a:srgbClr val="002060"/>
                  </a:solidFill>
                  <a:latin typeface="Nexa Bold" panose="02000000000000000000" pitchFamily="50" charset="0"/>
                </a:rPr>
                <a:t> </a:t>
              </a:r>
              <a:r>
                <a:rPr lang="en-IN" sz="2000" b="1" dirty="0" err="1">
                  <a:solidFill>
                    <a:srgbClr val="002060"/>
                  </a:solidFill>
                  <a:latin typeface="Nexa Bold" panose="02000000000000000000" pitchFamily="50" charset="0"/>
                </a:rPr>
                <a:t>ngôn</a:t>
              </a:r>
              <a:r>
                <a:rPr lang="en-IN" sz="2000" b="1" dirty="0">
                  <a:solidFill>
                    <a:srgbClr val="002060"/>
                  </a:solidFill>
                  <a:latin typeface="Nexa Bold" panose="02000000000000000000" pitchFamily="50" charset="0"/>
                </a:rPr>
                <a:t> </a:t>
              </a:r>
              <a:r>
                <a:rPr lang="en-IN" sz="2000" b="1" dirty="0" err="1">
                  <a:solidFill>
                    <a:srgbClr val="002060"/>
                  </a:solidFill>
                  <a:latin typeface="Nexa Bold" panose="02000000000000000000" pitchFamily="50" charset="0"/>
                </a:rPr>
                <a:t>ngữ</a:t>
              </a:r>
              <a:r>
                <a:rPr lang="en-IN" sz="2000" b="1" dirty="0">
                  <a:solidFill>
                    <a:srgbClr val="002060"/>
                  </a:solidFill>
                  <a:latin typeface="Nexa Bold" panose="02000000000000000000" pitchFamily="50" charset="0"/>
                </a:rPr>
                <a:t> </a:t>
              </a:r>
              <a:r>
                <a:rPr lang="en-IN" sz="2000" b="1" dirty="0" err="1">
                  <a:solidFill>
                    <a:srgbClr val="002060"/>
                  </a:solidFill>
                  <a:latin typeface="Nexa Bold" panose="02000000000000000000" pitchFamily="50" charset="0"/>
                </a:rPr>
                <a:t>tự</a:t>
              </a:r>
              <a:r>
                <a:rPr lang="en-IN" sz="2000" b="1" dirty="0">
                  <a:solidFill>
                    <a:srgbClr val="002060"/>
                  </a:solidFill>
                  <a:latin typeface="Nexa Bold" panose="02000000000000000000" pitchFamily="50" charset="0"/>
                </a:rPr>
                <a:t> </a:t>
              </a:r>
              <a:r>
                <a:rPr lang="en-IN" sz="2000" b="1" dirty="0" err="1">
                  <a:solidFill>
                    <a:srgbClr val="002060"/>
                  </a:solidFill>
                  <a:latin typeface="Nexa Bold" panose="02000000000000000000" pitchFamily="50" charset="0"/>
                </a:rPr>
                <a:t>nhiên</a:t>
              </a:r>
              <a:endParaRPr lang="en-IN" sz="2000" b="1" dirty="0">
                <a:solidFill>
                  <a:srgbClr val="002060"/>
                </a:solidFill>
                <a:latin typeface="Nexa Bold" panose="02000000000000000000" pitchFamily="50" charset="0"/>
              </a:endParaRPr>
            </a:p>
          </p:txBody>
        </p:sp>
        <p:sp>
          <p:nvSpPr>
            <p:cNvPr id="58" name="TextBox 57">
              <a:extLst>
                <a:ext uri="{FF2B5EF4-FFF2-40B4-BE49-F238E27FC236}">
                  <a16:creationId xmlns:a16="http://schemas.microsoft.com/office/drawing/2014/main" xmlns="" id="{956F8BE2-7F22-462B-92BC-C0AC348560C5}"/>
                </a:ext>
              </a:extLst>
            </p:cNvPr>
            <p:cNvSpPr txBox="1"/>
            <p:nvPr/>
          </p:nvSpPr>
          <p:spPr>
            <a:xfrm>
              <a:off x="666750" y="1251709"/>
              <a:ext cx="4610100" cy="2246769"/>
            </a:xfrm>
            <a:prstGeom prst="rect">
              <a:avLst/>
            </a:prstGeom>
            <a:noFill/>
          </p:spPr>
          <p:txBody>
            <a:bodyPr wrap="square" rtlCol="0">
              <a:spAutoFit/>
            </a:bodyPr>
            <a:lstStyle/>
            <a:p>
              <a:pPr algn="just"/>
              <a:r>
                <a:rPr lang="en-US" sz="2000" spc="300" dirty="0" smtClean="0">
                  <a:solidFill>
                    <a:prstClr val="white"/>
                  </a:solidFill>
                </a:rPr>
                <a:t>T</a:t>
              </a:r>
              <a:r>
                <a:rPr lang="vi-VN" sz="2000" spc="300" dirty="0" smtClean="0">
                  <a:solidFill>
                    <a:prstClr val="white"/>
                  </a:solidFill>
                </a:rPr>
                <a:t>ập </a:t>
              </a:r>
              <a:r>
                <a:rPr lang="vi-VN" sz="2000" spc="300" dirty="0">
                  <a:solidFill>
                    <a:prstClr val="white"/>
                  </a:solidFill>
                </a:rPr>
                <a:t>trung vào các ứng dụng trên </a:t>
              </a:r>
              <a:r>
                <a:rPr lang="vi-VN" sz="2000" spc="300" dirty="0" smtClean="0">
                  <a:solidFill>
                    <a:prstClr val="white"/>
                  </a:solidFill>
                </a:rPr>
                <a:t>ngôn</a:t>
              </a:r>
              <a:r>
                <a:rPr lang="en-US" sz="2000" spc="300" dirty="0" smtClean="0">
                  <a:solidFill>
                    <a:prstClr val="white"/>
                  </a:solidFill>
                </a:rPr>
                <a:t> </a:t>
              </a:r>
              <a:r>
                <a:rPr lang="vi-VN" sz="2000" spc="300" dirty="0" smtClean="0">
                  <a:solidFill>
                    <a:prstClr val="white"/>
                  </a:solidFill>
                </a:rPr>
                <a:t>ngữ </a:t>
              </a:r>
              <a:r>
                <a:rPr lang="vi-VN" sz="2000" spc="300" dirty="0">
                  <a:solidFill>
                    <a:prstClr val="white"/>
                  </a:solidFill>
                </a:rPr>
                <a:t>của con người. Các ứng dụng trong nhận dạng tiếng nói, nhận dạng chữ viết, </a:t>
              </a:r>
              <a:r>
                <a:rPr lang="vi-VN" sz="2000" spc="300" dirty="0" smtClean="0">
                  <a:solidFill>
                    <a:prstClr val="white"/>
                  </a:solidFill>
                </a:rPr>
                <a:t>dịch</a:t>
              </a:r>
              <a:r>
                <a:rPr lang="en-US" sz="2000" spc="300" dirty="0" smtClean="0">
                  <a:solidFill>
                    <a:prstClr val="white"/>
                  </a:solidFill>
                </a:rPr>
                <a:t> </a:t>
              </a:r>
              <a:r>
                <a:rPr lang="vi-VN" sz="2000" spc="300" dirty="0" smtClean="0">
                  <a:solidFill>
                    <a:prstClr val="white"/>
                  </a:solidFill>
                </a:rPr>
                <a:t>tự </a:t>
              </a:r>
              <a:r>
                <a:rPr lang="vi-VN" sz="2000" spc="300" dirty="0">
                  <a:solidFill>
                    <a:prstClr val="white"/>
                  </a:solidFill>
                </a:rPr>
                <a:t>động, tìm kiếm thông </a:t>
              </a:r>
              <a:r>
                <a:rPr lang="vi-VN" sz="2000" spc="300" dirty="0" smtClean="0">
                  <a:solidFill>
                    <a:prstClr val="white"/>
                  </a:solidFill>
                </a:rPr>
                <a:t>ti</a:t>
              </a:r>
              <a:r>
                <a:rPr lang="en-US" sz="2000" spc="300" dirty="0" smtClean="0">
                  <a:solidFill>
                    <a:prstClr val="white"/>
                  </a:solidFill>
                </a:rPr>
                <a:t>n.</a:t>
              </a:r>
              <a:endParaRPr lang="en-IN" sz="2000" spc="300" dirty="0">
                <a:solidFill>
                  <a:prstClr val="white"/>
                </a:solidFill>
              </a:endParaRPr>
            </a:p>
          </p:txBody>
        </p:sp>
      </p:grpSp>
      <p:grpSp>
        <p:nvGrpSpPr>
          <p:cNvPr id="59" name="Group 58">
            <a:extLst>
              <a:ext uri="{FF2B5EF4-FFF2-40B4-BE49-F238E27FC236}">
                <a16:creationId xmlns:a16="http://schemas.microsoft.com/office/drawing/2014/main" xmlns="" id="{77D6DAAB-05C0-44D3-8D91-4F0D9169960C}"/>
              </a:ext>
            </a:extLst>
          </p:cNvPr>
          <p:cNvGrpSpPr/>
          <p:nvPr/>
        </p:nvGrpSpPr>
        <p:grpSpPr>
          <a:xfrm>
            <a:off x="4375541" y="5597041"/>
            <a:ext cx="3549260" cy="1293770"/>
            <a:chOff x="666750" y="685800"/>
            <a:chExt cx="4610100" cy="1293770"/>
          </a:xfrm>
        </p:grpSpPr>
        <p:sp>
          <p:nvSpPr>
            <p:cNvPr id="60" name="TextBox 59">
              <a:extLst>
                <a:ext uri="{FF2B5EF4-FFF2-40B4-BE49-F238E27FC236}">
                  <a16:creationId xmlns:a16="http://schemas.microsoft.com/office/drawing/2014/main" xmlns="" id="{C0137D99-A816-435B-8494-227734602600}"/>
                </a:ext>
              </a:extLst>
            </p:cNvPr>
            <p:cNvSpPr txBox="1"/>
            <p:nvPr/>
          </p:nvSpPr>
          <p:spPr>
            <a:xfrm>
              <a:off x="666750" y="685800"/>
              <a:ext cx="4421440" cy="400110"/>
            </a:xfrm>
            <a:prstGeom prst="rect">
              <a:avLst/>
            </a:prstGeom>
            <a:noFill/>
          </p:spPr>
          <p:txBody>
            <a:bodyPr wrap="square" rtlCol="0">
              <a:spAutoFit/>
            </a:bodyPr>
            <a:lstStyle/>
            <a:p>
              <a:pPr algn="ctr"/>
              <a:r>
                <a:rPr lang="en-IN" sz="2000" b="1" dirty="0">
                  <a:solidFill>
                    <a:srgbClr val="002060"/>
                  </a:solidFill>
                  <a:latin typeface="Nexa Bold" panose="02000000000000000000" pitchFamily="50" charset="0"/>
                </a:rPr>
                <a:t>HỌC MÁY</a:t>
              </a:r>
            </a:p>
          </p:txBody>
        </p:sp>
        <p:sp>
          <p:nvSpPr>
            <p:cNvPr id="61" name="TextBox 60">
              <a:extLst>
                <a:ext uri="{FF2B5EF4-FFF2-40B4-BE49-F238E27FC236}">
                  <a16:creationId xmlns:a16="http://schemas.microsoft.com/office/drawing/2014/main" xmlns="" id="{0E441533-ACD9-4150-BD33-A264C5161705}"/>
                </a:ext>
              </a:extLst>
            </p:cNvPr>
            <p:cNvSpPr txBox="1"/>
            <p:nvPr/>
          </p:nvSpPr>
          <p:spPr>
            <a:xfrm>
              <a:off x="666750" y="963907"/>
              <a:ext cx="4610100" cy="1015663"/>
            </a:xfrm>
            <a:prstGeom prst="rect">
              <a:avLst/>
            </a:prstGeom>
            <a:noFill/>
          </p:spPr>
          <p:txBody>
            <a:bodyPr wrap="square" rtlCol="0">
              <a:spAutoFit/>
            </a:bodyPr>
            <a:lstStyle/>
            <a:p>
              <a:pPr algn="ctr"/>
              <a:r>
                <a:rPr lang="en-US" sz="2000" spc="300" dirty="0" smtClean="0">
                  <a:solidFill>
                    <a:prstClr val="white"/>
                  </a:solidFill>
                </a:rPr>
                <a:t>Ứ</a:t>
              </a:r>
              <a:r>
                <a:rPr lang="vi-VN" sz="2000" spc="300" dirty="0" smtClean="0">
                  <a:solidFill>
                    <a:prstClr val="white"/>
                  </a:solidFill>
                </a:rPr>
                <a:t>ng </a:t>
              </a:r>
              <a:r>
                <a:rPr lang="vi-VN" sz="2000" spc="300" dirty="0">
                  <a:solidFill>
                    <a:prstClr val="white"/>
                  </a:solidFill>
                </a:rPr>
                <a:t>dụng </a:t>
              </a:r>
              <a:r>
                <a:rPr lang="en-US" sz="2000" spc="300" dirty="0" err="1" smtClean="0">
                  <a:solidFill>
                    <a:prstClr val="white"/>
                  </a:solidFill>
                </a:rPr>
                <a:t>cho</a:t>
              </a:r>
              <a:r>
                <a:rPr lang="vi-VN" sz="2000" spc="300" dirty="0" smtClean="0">
                  <a:solidFill>
                    <a:prstClr val="white"/>
                  </a:solidFill>
                </a:rPr>
                <a:t> </a:t>
              </a:r>
              <a:r>
                <a:rPr lang="vi-VN" sz="2000" spc="300" dirty="0">
                  <a:solidFill>
                    <a:prstClr val="white"/>
                  </a:solidFill>
                </a:rPr>
                <a:t>lĩnh vực </a:t>
              </a:r>
              <a:r>
                <a:rPr lang="en-US" sz="2000" spc="300" dirty="0" smtClean="0">
                  <a:solidFill>
                    <a:prstClr val="white"/>
                  </a:solidFill>
                </a:rPr>
                <a:t>k</a:t>
              </a:r>
              <a:r>
                <a:rPr lang="vi-VN" sz="2000" spc="300" dirty="0" smtClean="0">
                  <a:solidFill>
                    <a:prstClr val="white"/>
                  </a:solidFill>
                </a:rPr>
                <a:t>hai </a:t>
              </a:r>
              <a:r>
                <a:rPr lang="vi-VN" sz="2000" spc="300" dirty="0">
                  <a:solidFill>
                    <a:prstClr val="white"/>
                  </a:solidFill>
                </a:rPr>
                <a:t>phá dữ </a:t>
              </a:r>
              <a:r>
                <a:rPr lang="vi-VN" sz="2000" spc="300" dirty="0" smtClean="0">
                  <a:solidFill>
                    <a:prstClr val="white"/>
                  </a:solidFill>
                </a:rPr>
                <a:t>liệu,khám </a:t>
              </a:r>
              <a:r>
                <a:rPr lang="vi-VN" sz="2000" spc="300" dirty="0">
                  <a:solidFill>
                    <a:prstClr val="white"/>
                  </a:solidFill>
                </a:rPr>
                <a:t>phá </a:t>
              </a:r>
              <a:r>
                <a:rPr lang="vi-VN" sz="2000" spc="300" dirty="0" smtClean="0">
                  <a:solidFill>
                    <a:prstClr val="white"/>
                  </a:solidFill>
                </a:rPr>
                <a:t>tri</a:t>
              </a:r>
              <a:r>
                <a:rPr lang="en-US" sz="2000" spc="300" dirty="0" smtClean="0">
                  <a:solidFill>
                    <a:prstClr val="white"/>
                  </a:solidFill>
                </a:rPr>
                <a:t> </a:t>
              </a:r>
              <a:r>
                <a:rPr lang="vi-VN" sz="2000" spc="300" dirty="0" smtClean="0">
                  <a:solidFill>
                    <a:prstClr val="white"/>
                  </a:solidFill>
                </a:rPr>
                <a:t>thức</a:t>
              </a:r>
              <a:endParaRPr lang="en-IN" sz="2000" spc="300" dirty="0">
                <a:solidFill>
                  <a:prstClr val="white"/>
                </a:solidFill>
              </a:endParaRPr>
            </a:p>
          </p:txBody>
        </p:sp>
      </p:grpSp>
      <p:sp>
        <p:nvSpPr>
          <p:cNvPr id="62" name="TextBox 61">
            <a:extLst>
              <a:ext uri="{FF2B5EF4-FFF2-40B4-BE49-F238E27FC236}">
                <a16:creationId xmlns:a16="http://schemas.microsoft.com/office/drawing/2014/main" xmlns="" id="{DDF5A502-E525-43F9-A87D-D12EEC894B81}"/>
              </a:ext>
            </a:extLst>
          </p:cNvPr>
          <p:cNvSpPr txBox="1"/>
          <p:nvPr/>
        </p:nvSpPr>
        <p:spPr>
          <a:xfrm>
            <a:off x="4177280" y="3283108"/>
            <a:ext cx="3945781" cy="276999"/>
          </a:xfrm>
          <a:prstGeom prst="rect">
            <a:avLst/>
          </a:prstGeom>
          <a:noFill/>
        </p:spPr>
        <p:txBody>
          <a:bodyPr wrap="square" rtlCol="0">
            <a:spAutoFit/>
          </a:bodyPr>
          <a:lstStyle/>
          <a:p>
            <a:pPr algn="ctr"/>
            <a:r>
              <a:rPr lang="en-IN" sz="1200" spc="600" dirty="0" smtClean="0">
                <a:solidFill>
                  <a:srgbClr val="002060"/>
                </a:solidFill>
                <a:latin typeface="Nexa Bold" panose="02000000000000000000" pitchFamily="50" charset="0"/>
              </a:rPr>
              <a:t>ARTIFICIAL</a:t>
            </a:r>
            <a:endParaRPr lang="en-IN" sz="1200" spc="600" dirty="0">
              <a:solidFill>
                <a:srgbClr val="002060"/>
              </a:solidFill>
              <a:latin typeface="Nexa Bold" panose="02000000000000000000" pitchFamily="50" charset="0"/>
            </a:endParaRPr>
          </a:p>
        </p:txBody>
      </p:sp>
      <p:sp>
        <p:nvSpPr>
          <p:cNvPr id="63" name="TextBox 62">
            <a:extLst>
              <a:ext uri="{FF2B5EF4-FFF2-40B4-BE49-F238E27FC236}">
                <a16:creationId xmlns:a16="http://schemas.microsoft.com/office/drawing/2014/main" xmlns="" id="{2635B3CA-8EBE-4C9B-B685-AC52F04756DA}"/>
              </a:ext>
            </a:extLst>
          </p:cNvPr>
          <p:cNvSpPr txBox="1"/>
          <p:nvPr/>
        </p:nvSpPr>
        <p:spPr>
          <a:xfrm>
            <a:off x="4123110" y="3608490"/>
            <a:ext cx="3945781" cy="338554"/>
          </a:xfrm>
          <a:prstGeom prst="rect">
            <a:avLst/>
          </a:prstGeom>
          <a:noFill/>
        </p:spPr>
        <p:txBody>
          <a:bodyPr wrap="square" rtlCol="0">
            <a:spAutoFit/>
          </a:bodyPr>
          <a:lstStyle/>
          <a:p>
            <a:pPr algn="ctr"/>
            <a:r>
              <a:rPr lang="en-IN" sz="1600" spc="600" dirty="0" smtClean="0">
                <a:solidFill>
                  <a:srgbClr val="002060"/>
                </a:solidFill>
                <a:latin typeface="Nexa Bold" panose="02000000000000000000" pitchFamily="50" charset="0"/>
              </a:rPr>
              <a:t>INTELLIGENCE</a:t>
            </a:r>
            <a:endParaRPr lang="en-IN" sz="1600" spc="600" dirty="0">
              <a:solidFill>
                <a:srgbClr val="002060"/>
              </a:solidFill>
              <a:latin typeface="Nexa Bold" panose="02000000000000000000" pitchFamily="50" charset="0"/>
            </a:endParaRPr>
          </a:p>
        </p:txBody>
      </p:sp>
    </p:spTree>
    <p:extLst>
      <p:ext uri="{BB962C8B-B14F-4D97-AF65-F5344CB8AC3E}">
        <p14:creationId xmlns:p14="http://schemas.microsoft.com/office/powerpoint/2010/main" val="1403915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8A67B9"/>
            </a:gs>
            <a:gs pos="0">
              <a:srgbClr val="00B0F0"/>
            </a:gs>
          </a:gsLst>
          <a:lin ang="18900000" scaled="1"/>
          <a:tileRect/>
        </a:gradFill>
        <a:effectLst/>
      </p:bgPr>
    </p:bg>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xmlns="" id="{BFA04A4F-2008-49C5-B432-1E157F720888}"/>
              </a:ext>
            </a:extLst>
          </p:cNvPr>
          <p:cNvSpPr/>
          <p:nvPr/>
        </p:nvSpPr>
        <p:spPr>
          <a:xfrm>
            <a:off x="0" y="0"/>
            <a:ext cx="11596914" cy="6858000"/>
          </a:xfrm>
          <a:prstGeom prst="parallelogram">
            <a:avLst>
              <a:gd name="adj" fmla="val 113466"/>
            </a:avLst>
          </a:prstGeom>
          <a:solidFill>
            <a:schemeClr val="tx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0" name="Freeform: Shape 9">
            <a:extLst>
              <a:ext uri="{FF2B5EF4-FFF2-40B4-BE49-F238E27FC236}">
                <a16:creationId xmlns:a16="http://schemas.microsoft.com/office/drawing/2014/main" xmlns="" id="{F86620D6-3538-41A7-998F-8BE8352E88EA}"/>
              </a:ext>
            </a:extLst>
          </p:cNvPr>
          <p:cNvSpPr/>
          <p:nvPr/>
        </p:nvSpPr>
        <p:spPr>
          <a:xfrm rot="2371773">
            <a:off x="-1926327" y="3184700"/>
            <a:ext cx="10756397" cy="2188028"/>
          </a:xfrm>
          <a:custGeom>
            <a:avLst/>
            <a:gdLst>
              <a:gd name="connsiteX0" fmla="*/ 0 w 10756397"/>
              <a:gd name="connsiteY0" fmla="*/ 0 h 2188028"/>
              <a:gd name="connsiteX1" fmla="*/ 10756397 w 10756397"/>
              <a:gd name="connsiteY1" fmla="*/ 0 h 2188028"/>
              <a:gd name="connsiteX2" fmla="*/ 8104895 w 10756397"/>
              <a:gd name="connsiteY2" fmla="*/ 2188028 h 2188028"/>
              <a:gd name="connsiteX3" fmla="*/ 1805567 w 10756397"/>
              <a:gd name="connsiteY3" fmla="*/ 2188028 h 2188028"/>
            </a:gdLst>
            <a:ahLst/>
            <a:cxnLst>
              <a:cxn ang="0">
                <a:pos x="connsiteX0" y="connsiteY0"/>
              </a:cxn>
              <a:cxn ang="0">
                <a:pos x="connsiteX1" y="connsiteY1"/>
              </a:cxn>
              <a:cxn ang="0">
                <a:pos x="connsiteX2" y="connsiteY2"/>
              </a:cxn>
              <a:cxn ang="0">
                <a:pos x="connsiteX3" y="connsiteY3"/>
              </a:cxn>
            </a:cxnLst>
            <a:rect l="l" t="t" r="r" b="b"/>
            <a:pathLst>
              <a:path w="10756397" h="2188028">
                <a:moveTo>
                  <a:pt x="0" y="0"/>
                </a:moveTo>
                <a:lnTo>
                  <a:pt x="10756397" y="0"/>
                </a:lnTo>
                <a:lnTo>
                  <a:pt x="8104895" y="2188028"/>
                </a:lnTo>
                <a:lnTo>
                  <a:pt x="1805567" y="2188028"/>
                </a:lnTo>
                <a:close/>
              </a:path>
            </a:pathLst>
          </a:custGeom>
          <a:solidFill>
            <a:schemeClr val="tx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prstClr val="white"/>
              </a:solidFill>
            </a:endParaRPr>
          </a:p>
        </p:txBody>
      </p:sp>
      <p:sp>
        <p:nvSpPr>
          <p:cNvPr id="11" name="TextBox 10">
            <a:extLst>
              <a:ext uri="{FF2B5EF4-FFF2-40B4-BE49-F238E27FC236}">
                <a16:creationId xmlns:a16="http://schemas.microsoft.com/office/drawing/2014/main" xmlns="" id="{09D99B31-88BD-4B60-821C-6E5C2A9CF5A3}"/>
              </a:ext>
            </a:extLst>
          </p:cNvPr>
          <p:cNvSpPr txBox="1"/>
          <p:nvPr/>
        </p:nvSpPr>
        <p:spPr>
          <a:xfrm>
            <a:off x="1956634" y="613460"/>
            <a:ext cx="9927365" cy="1077218"/>
          </a:xfrm>
          <a:prstGeom prst="rect">
            <a:avLst/>
          </a:prstGeom>
          <a:noFill/>
        </p:spPr>
        <p:txBody>
          <a:bodyPr wrap="square" rtlCol="0">
            <a:spAutoFit/>
          </a:bodyPr>
          <a:lstStyle/>
          <a:p>
            <a:pPr algn="r"/>
            <a:r>
              <a:rPr lang="en-IN" sz="3200" b="1" spc="300" dirty="0" smtClean="0">
                <a:solidFill>
                  <a:prstClr val="white">
                    <a:lumMod val="95000"/>
                  </a:prstClr>
                </a:solidFill>
                <a:latin typeface="Nexa Light" panose="02000000000000000000" pitchFamily="50" charset="0"/>
              </a:rPr>
              <a:t>CHƯƠNG 2: BÀI TOÁN VÀ PHƯƠNG PHÁP TÌM KIẾM LỜI GIẢI</a:t>
            </a:r>
            <a:endParaRPr lang="en-IN" sz="3200" b="1" spc="300" dirty="0">
              <a:solidFill>
                <a:prstClr val="white">
                  <a:lumMod val="95000"/>
                </a:prstClr>
              </a:solidFill>
              <a:latin typeface="Nexa Light" panose="02000000000000000000" pitchFamily="50" charset="0"/>
            </a:endParaRPr>
          </a:p>
        </p:txBody>
      </p:sp>
      <p:sp>
        <p:nvSpPr>
          <p:cNvPr id="12" name="TextBox 11">
            <a:extLst>
              <a:ext uri="{FF2B5EF4-FFF2-40B4-BE49-F238E27FC236}">
                <a16:creationId xmlns:a16="http://schemas.microsoft.com/office/drawing/2014/main" xmlns="" id="{A817EB39-9F59-4514-B5EE-45E9A5EBDA04}"/>
              </a:ext>
            </a:extLst>
          </p:cNvPr>
          <p:cNvSpPr txBox="1"/>
          <p:nvPr/>
        </p:nvSpPr>
        <p:spPr>
          <a:xfrm>
            <a:off x="2535359" y="1934938"/>
            <a:ext cx="9338193" cy="3970318"/>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just">
              <a:lnSpc>
                <a:spcPct val="150000"/>
              </a:lnSpc>
            </a:pPr>
            <a:r>
              <a:rPr lang="vi-VN" sz="2400" spc="300" dirty="0">
                <a:solidFill>
                  <a:prstClr val="white"/>
                </a:solidFill>
              </a:rPr>
              <a:t>Chương này giới thiệu các giải thuật máy tính có thể giải các bài toán mà </a:t>
            </a:r>
            <a:r>
              <a:rPr lang="vi-VN" sz="2400" spc="300" dirty="0" smtClean="0">
                <a:solidFill>
                  <a:prstClr val="white"/>
                </a:solidFill>
              </a:rPr>
              <a:t>thông</a:t>
            </a:r>
            <a:r>
              <a:rPr lang="en-US" sz="2400" spc="300" dirty="0" smtClean="0">
                <a:solidFill>
                  <a:prstClr val="white"/>
                </a:solidFill>
              </a:rPr>
              <a:t> </a:t>
            </a:r>
            <a:r>
              <a:rPr lang="vi-VN" sz="2400" spc="300" dirty="0" smtClean="0">
                <a:solidFill>
                  <a:prstClr val="white"/>
                </a:solidFill>
              </a:rPr>
              <a:t>thường </a:t>
            </a:r>
            <a:r>
              <a:rPr lang="vi-VN" sz="2400" spc="300" dirty="0">
                <a:solidFill>
                  <a:prstClr val="white"/>
                </a:solidFill>
              </a:rPr>
              <a:t>đòi hỏi trí thông minh của con </a:t>
            </a:r>
            <a:r>
              <a:rPr lang="vi-VN" sz="2400" spc="300" dirty="0" smtClean="0">
                <a:solidFill>
                  <a:prstClr val="white"/>
                </a:solidFill>
              </a:rPr>
              <a:t>người. </a:t>
            </a:r>
            <a:r>
              <a:rPr lang="vi-VN" sz="2400" spc="300" dirty="0">
                <a:solidFill>
                  <a:prstClr val="white"/>
                </a:solidFill>
              </a:rPr>
              <a:t>Để thiết kế giải thuật chung giải </a:t>
            </a:r>
            <a:r>
              <a:rPr lang="vi-VN" sz="2400" spc="300" dirty="0" smtClean="0">
                <a:solidFill>
                  <a:prstClr val="white"/>
                </a:solidFill>
              </a:rPr>
              <a:t>các</a:t>
            </a:r>
            <a:r>
              <a:rPr lang="en-US" sz="2400" spc="300" dirty="0" smtClean="0">
                <a:solidFill>
                  <a:prstClr val="white"/>
                </a:solidFill>
              </a:rPr>
              <a:t> </a:t>
            </a:r>
            <a:r>
              <a:rPr lang="vi-VN" sz="2400" spc="300" dirty="0" smtClean="0">
                <a:solidFill>
                  <a:prstClr val="white"/>
                </a:solidFill>
              </a:rPr>
              <a:t>bài </a:t>
            </a:r>
            <a:r>
              <a:rPr lang="vi-VN" sz="2400" spc="300" dirty="0">
                <a:solidFill>
                  <a:prstClr val="white"/>
                </a:solidFill>
              </a:rPr>
              <a:t>toán này, chúng ta nên phát biểu bài toán theo dạng 5 thành phần: Trạng thái bài </a:t>
            </a:r>
            <a:r>
              <a:rPr lang="vi-VN" sz="2400" spc="300" dirty="0" smtClean="0">
                <a:solidFill>
                  <a:prstClr val="white"/>
                </a:solidFill>
              </a:rPr>
              <a:t>toán,</a:t>
            </a:r>
            <a:r>
              <a:rPr lang="en-US" sz="2400" spc="300" dirty="0" smtClean="0">
                <a:solidFill>
                  <a:prstClr val="white"/>
                </a:solidFill>
              </a:rPr>
              <a:t> </a:t>
            </a:r>
            <a:r>
              <a:rPr lang="vi-VN" sz="2400" spc="300" dirty="0" smtClean="0">
                <a:solidFill>
                  <a:prstClr val="white"/>
                </a:solidFill>
              </a:rPr>
              <a:t>trạng </a:t>
            </a:r>
            <a:r>
              <a:rPr lang="vi-VN" sz="2400" spc="300" dirty="0">
                <a:solidFill>
                  <a:prstClr val="white"/>
                </a:solidFill>
              </a:rPr>
              <a:t>thái đầu, trạng thái đích, các phép chuyển </a:t>
            </a:r>
            <a:r>
              <a:rPr lang="vi-VN" sz="2400" spc="300" dirty="0" smtClean="0">
                <a:solidFill>
                  <a:prstClr val="white"/>
                </a:solidFill>
              </a:rPr>
              <a:t>trạng </a:t>
            </a:r>
            <a:r>
              <a:rPr lang="vi-VN" sz="2400" spc="300" dirty="0">
                <a:solidFill>
                  <a:prstClr val="white"/>
                </a:solidFill>
              </a:rPr>
              <a:t>thái, lược đồ chi phí các </a:t>
            </a:r>
            <a:r>
              <a:rPr lang="vi-VN" sz="2400" spc="300" dirty="0" smtClean="0">
                <a:solidFill>
                  <a:prstClr val="white"/>
                </a:solidFill>
              </a:rPr>
              <a:t>phép</a:t>
            </a:r>
            <a:r>
              <a:rPr lang="en-US" sz="2400" spc="300" dirty="0" smtClean="0">
                <a:solidFill>
                  <a:prstClr val="white"/>
                </a:solidFill>
              </a:rPr>
              <a:t> </a:t>
            </a:r>
            <a:r>
              <a:rPr lang="vi-VN" sz="2400" spc="300" dirty="0" smtClean="0">
                <a:solidFill>
                  <a:prstClr val="white"/>
                </a:solidFill>
              </a:rPr>
              <a:t>chuyển </a:t>
            </a:r>
            <a:r>
              <a:rPr lang="vi-VN" sz="2400" spc="300" dirty="0">
                <a:solidFill>
                  <a:prstClr val="white"/>
                </a:solidFill>
              </a:rPr>
              <a:t>trạng </a:t>
            </a:r>
            <a:r>
              <a:rPr lang="vi-VN" sz="2400" spc="300" dirty="0" smtClean="0">
                <a:solidFill>
                  <a:prstClr val="white"/>
                </a:solidFill>
              </a:rPr>
              <a:t>thái</a:t>
            </a:r>
            <a:r>
              <a:rPr lang="en-US" sz="2400" spc="300" dirty="0" smtClean="0">
                <a:solidFill>
                  <a:prstClr val="white"/>
                </a:solidFill>
              </a:rPr>
              <a:t>.</a:t>
            </a:r>
            <a:endParaRPr lang="en-IN" sz="2400" spc="300" dirty="0">
              <a:solidFill>
                <a:prstClr val="white"/>
              </a:solidFill>
            </a:endParaRPr>
          </a:p>
        </p:txBody>
      </p:sp>
      <p:sp>
        <p:nvSpPr>
          <p:cNvPr id="13" name="Oval 12">
            <a:extLst>
              <a:ext uri="{FF2B5EF4-FFF2-40B4-BE49-F238E27FC236}">
                <a16:creationId xmlns:a16="http://schemas.microsoft.com/office/drawing/2014/main" xmlns="" id="{A4BB6F69-C0F0-4060-96C2-D6B09B257EC3}"/>
              </a:ext>
            </a:extLst>
          </p:cNvPr>
          <p:cNvSpPr/>
          <p:nvPr/>
        </p:nvSpPr>
        <p:spPr>
          <a:xfrm>
            <a:off x="671766" y="5800556"/>
            <a:ext cx="533400" cy="533400"/>
          </a:xfrm>
          <a:prstGeom prst="ellipse">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4" name="Oval 13">
            <a:extLst>
              <a:ext uri="{FF2B5EF4-FFF2-40B4-BE49-F238E27FC236}">
                <a16:creationId xmlns:a16="http://schemas.microsoft.com/office/drawing/2014/main" xmlns="" id="{FC601A3B-7121-4B0C-A37E-E4D2345EABE5}"/>
              </a:ext>
            </a:extLst>
          </p:cNvPr>
          <p:cNvSpPr/>
          <p:nvPr/>
        </p:nvSpPr>
        <p:spPr>
          <a:xfrm>
            <a:off x="1336862" y="5800556"/>
            <a:ext cx="533400" cy="533400"/>
          </a:xfrm>
          <a:prstGeom prst="ellipse">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5" name="Oval 14">
            <a:extLst>
              <a:ext uri="{FF2B5EF4-FFF2-40B4-BE49-F238E27FC236}">
                <a16:creationId xmlns:a16="http://schemas.microsoft.com/office/drawing/2014/main" xmlns="" id="{70EAB157-A88E-4F96-961C-9DBBD9F5DCBB}"/>
              </a:ext>
            </a:extLst>
          </p:cNvPr>
          <p:cNvSpPr/>
          <p:nvPr/>
        </p:nvSpPr>
        <p:spPr>
          <a:xfrm>
            <a:off x="2001959" y="5800556"/>
            <a:ext cx="533400" cy="533400"/>
          </a:xfrm>
          <a:prstGeom prst="ellipse">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pic>
        <p:nvPicPr>
          <p:cNvPr id="17" name="Graphic 16" descr="Download from cloud">
            <a:extLst>
              <a:ext uri="{FF2B5EF4-FFF2-40B4-BE49-F238E27FC236}">
                <a16:creationId xmlns:a16="http://schemas.microsoft.com/office/drawing/2014/main" xmlns="" id="{D168005A-0527-41A9-AAF4-F4A0F75265B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76466" y="5910845"/>
            <a:ext cx="324000" cy="324000"/>
          </a:xfrm>
          <a:prstGeom prst="rect">
            <a:avLst/>
          </a:prstGeom>
        </p:spPr>
      </p:pic>
      <p:pic>
        <p:nvPicPr>
          <p:cNvPr id="19" name="Graphic 18" descr="Link">
            <a:extLst>
              <a:ext uri="{FF2B5EF4-FFF2-40B4-BE49-F238E27FC236}">
                <a16:creationId xmlns:a16="http://schemas.microsoft.com/office/drawing/2014/main" xmlns="" id="{7C4D3DE8-D13D-4C1C-97A1-69AEBBD643D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441562" y="5905256"/>
            <a:ext cx="324000" cy="324000"/>
          </a:xfrm>
          <a:prstGeom prst="rect">
            <a:avLst/>
          </a:prstGeom>
        </p:spPr>
      </p:pic>
      <p:pic>
        <p:nvPicPr>
          <p:cNvPr id="21" name="Graphic 20" descr="Share">
            <a:extLst>
              <a:ext uri="{FF2B5EF4-FFF2-40B4-BE49-F238E27FC236}">
                <a16:creationId xmlns:a16="http://schemas.microsoft.com/office/drawing/2014/main" xmlns="" id="{8A70BECD-F3AD-419B-9AF1-EFBD7CF3127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2106659" y="5905256"/>
            <a:ext cx="324000" cy="324000"/>
          </a:xfrm>
          <a:prstGeom prst="rect">
            <a:avLst/>
          </a:prstGeom>
        </p:spPr>
      </p:pic>
    </p:spTree>
    <p:extLst>
      <p:ext uri="{BB962C8B-B14F-4D97-AF65-F5344CB8AC3E}">
        <p14:creationId xmlns:p14="http://schemas.microsoft.com/office/powerpoint/2010/main" val="1842737137"/>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9FAF9"/>
            </a:gs>
            <a:gs pos="100000">
              <a:srgbClr val="B2C0B2"/>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4" name="Group 53">
            <a:extLst>
              <a:ext uri="{FF2B5EF4-FFF2-40B4-BE49-F238E27FC236}">
                <a16:creationId xmlns="" xmlns:a16="http://schemas.microsoft.com/office/drawing/2014/main" id="{142BE119-1724-4171-A845-6571B630EC07}"/>
              </a:ext>
            </a:extLst>
          </p:cNvPr>
          <p:cNvGrpSpPr/>
          <p:nvPr/>
        </p:nvGrpSpPr>
        <p:grpSpPr>
          <a:xfrm>
            <a:off x="1043066" y="716210"/>
            <a:ext cx="10576788" cy="5685302"/>
            <a:chOff x="1424689" y="1046933"/>
            <a:chExt cx="10576788" cy="5685302"/>
          </a:xfrm>
        </p:grpSpPr>
        <p:grpSp>
          <p:nvGrpSpPr>
            <p:cNvPr id="29" name="Group 28">
              <a:extLst>
                <a:ext uri="{FF2B5EF4-FFF2-40B4-BE49-F238E27FC236}">
                  <a16:creationId xmlns="" xmlns:a16="http://schemas.microsoft.com/office/drawing/2014/main" id="{75DC31BF-E043-435A-98BB-C915812A421F}"/>
                </a:ext>
              </a:extLst>
            </p:cNvPr>
            <p:cNvGrpSpPr/>
            <p:nvPr/>
          </p:nvGrpSpPr>
          <p:grpSpPr>
            <a:xfrm>
              <a:off x="1424689" y="4724449"/>
              <a:ext cx="3240000" cy="1631216"/>
              <a:chOff x="1424689" y="4724449"/>
              <a:chExt cx="3240000" cy="1631216"/>
            </a:xfrm>
          </p:grpSpPr>
          <p:sp>
            <p:nvSpPr>
              <p:cNvPr id="11" name="Rectangle: Rounded Corners 10">
                <a:extLst>
                  <a:ext uri="{FF2B5EF4-FFF2-40B4-BE49-F238E27FC236}">
                    <a16:creationId xmlns="" xmlns:a16="http://schemas.microsoft.com/office/drawing/2014/main" id="{47E46E37-90AF-4959-BEED-2AF6D32BB5E1}"/>
                  </a:ext>
                </a:extLst>
              </p:cNvPr>
              <p:cNvSpPr/>
              <p:nvPr/>
            </p:nvSpPr>
            <p:spPr>
              <a:xfrm>
                <a:off x="1424689" y="5000057"/>
                <a:ext cx="3240000" cy="1080000"/>
              </a:xfrm>
              <a:prstGeom prst="roundRect">
                <a:avLst>
                  <a:gd name="adj" fmla="val 4773"/>
                </a:avLst>
              </a:prstGeom>
              <a:gradFill flip="none" rotWithShape="1">
                <a:gsLst>
                  <a:gs pos="0">
                    <a:srgbClr val="16DAFF"/>
                  </a:gs>
                  <a:gs pos="100000">
                    <a:srgbClr val="3780D7"/>
                  </a:gs>
                </a:gsLst>
                <a:lin ang="5400000" scaled="1"/>
                <a:tileRect/>
              </a:gradFill>
              <a:ln>
                <a:noFill/>
              </a:ln>
              <a:effectLst>
                <a:outerShdw blurRad="381000" dist="38100" dir="5400000" algn="t" rotWithShape="0">
                  <a:prstClr val="black">
                    <a:alpha val="40000"/>
                  </a:prstClr>
                </a:outerShdw>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2" name="TextBox 13">
                <a:extLst>
                  <a:ext uri="{FF2B5EF4-FFF2-40B4-BE49-F238E27FC236}">
                    <a16:creationId xmlns="" xmlns:a16="http://schemas.microsoft.com/office/drawing/2014/main" id="{2EA711AA-0AAC-4805-AD5D-D5154FCB923C}"/>
                  </a:ext>
                </a:extLst>
              </p:cNvPr>
              <p:cNvSpPr txBox="1"/>
              <p:nvPr/>
            </p:nvSpPr>
            <p:spPr>
              <a:xfrm>
                <a:off x="1424689" y="4724449"/>
                <a:ext cx="2592674" cy="163121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0000" dirty="0" smtClean="0">
                    <a:solidFill>
                      <a:schemeClr val="tx1">
                        <a:alpha val="70000"/>
                      </a:schemeClr>
                    </a:solidFill>
                    <a:latin typeface="Eurostile BQ" pitchFamily="50" charset="0"/>
                  </a:rPr>
                  <a:t>3</a:t>
                </a:r>
                <a:r>
                  <a:rPr lang="en-IN" sz="6000" dirty="0" smtClean="0">
                    <a:solidFill>
                      <a:schemeClr val="tx1">
                        <a:alpha val="70000"/>
                      </a:schemeClr>
                    </a:solidFill>
                    <a:latin typeface="Eurostile BQ" pitchFamily="50" charset="0"/>
                  </a:rPr>
                  <a:t>L</a:t>
                </a:r>
                <a:endParaRPr lang="en-IN" sz="6000" dirty="0">
                  <a:solidFill>
                    <a:schemeClr val="tx1">
                      <a:alpha val="70000"/>
                    </a:schemeClr>
                  </a:solidFill>
                  <a:latin typeface="Eurostile BQ" pitchFamily="50" charset="0"/>
                </a:endParaRPr>
              </a:p>
            </p:txBody>
          </p:sp>
        </p:grpSp>
        <p:grpSp>
          <p:nvGrpSpPr>
            <p:cNvPr id="30" name="Group 29">
              <a:extLst>
                <a:ext uri="{FF2B5EF4-FFF2-40B4-BE49-F238E27FC236}">
                  <a16:creationId xmlns="" xmlns:a16="http://schemas.microsoft.com/office/drawing/2014/main" id="{A35942B4-1163-4B9A-9971-0C87D1F8FC26}"/>
                </a:ext>
              </a:extLst>
            </p:cNvPr>
            <p:cNvGrpSpPr/>
            <p:nvPr/>
          </p:nvGrpSpPr>
          <p:grpSpPr>
            <a:xfrm>
              <a:off x="5078899" y="3897562"/>
              <a:ext cx="3240000" cy="2646878"/>
              <a:chOff x="-2058917" y="3897562"/>
              <a:chExt cx="3240000" cy="2646878"/>
            </a:xfrm>
          </p:grpSpPr>
          <p:sp>
            <p:nvSpPr>
              <p:cNvPr id="31" name="Rectangle: Rounded Corners 30">
                <a:extLst>
                  <a:ext uri="{FF2B5EF4-FFF2-40B4-BE49-F238E27FC236}">
                    <a16:creationId xmlns="" xmlns:a16="http://schemas.microsoft.com/office/drawing/2014/main" id="{6CE41E78-B126-41BB-A9EC-EC44B93FBEAC}"/>
                  </a:ext>
                </a:extLst>
              </p:cNvPr>
              <p:cNvSpPr/>
              <p:nvPr/>
            </p:nvSpPr>
            <p:spPr>
              <a:xfrm>
                <a:off x="-2058917" y="4280057"/>
                <a:ext cx="3240000" cy="1800000"/>
              </a:xfrm>
              <a:prstGeom prst="roundRect">
                <a:avLst>
                  <a:gd name="adj" fmla="val 4773"/>
                </a:avLst>
              </a:prstGeom>
              <a:gradFill flip="none" rotWithShape="1">
                <a:gsLst>
                  <a:gs pos="0">
                    <a:srgbClr val="9AF7BE"/>
                  </a:gs>
                  <a:gs pos="100000">
                    <a:srgbClr val="1D9C6E"/>
                  </a:gs>
                </a:gsLst>
                <a:lin ang="5400000" scaled="1"/>
                <a:tileRect/>
              </a:gradFill>
              <a:ln>
                <a:noFill/>
              </a:ln>
              <a:effectLst>
                <a:outerShdw blurRad="381000" dist="38100" dir="5400000" algn="t" rotWithShape="0">
                  <a:prstClr val="black">
                    <a:alpha val="40000"/>
                  </a:prstClr>
                </a:outerShdw>
                <a:reflection blurRad="6350" stA="50000" endA="300" endPos="9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2" name="TextBox 13">
                <a:extLst>
                  <a:ext uri="{FF2B5EF4-FFF2-40B4-BE49-F238E27FC236}">
                    <a16:creationId xmlns="" xmlns:a16="http://schemas.microsoft.com/office/drawing/2014/main" id="{7574674C-655D-4CC5-8FDD-5555AC00325D}"/>
                  </a:ext>
                </a:extLst>
              </p:cNvPr>
              <p:cNvSpPr txBox="1"/>
              <p:nvPr/>
            </p:nvSpPr>
            <p:spPr>
              <a:xfrm>
                <a:off x="-2030549" y="3897562"/>
                <a:ext cx="2203690" cy="264687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600" dirty="0" smtClean="0">
                    <a:solidFill>
                      <a:schemeClr val="tx1">
                        <a:alpha val="70000"/>
                      </a:schemeClr>
                    </a:solidFill>
                    <a:latin typeface="Eurostile BQ" pitchFamily="50" charset="0"/>
                  </a:rPr>
                  <a:t>5</a:t>
                </a:r>
                <a:r>
                  <a:rPr lang="en-IN" sz="9600" dirty="0" smtClean="0">
                    <a:solidFill>
                      <a:schemeClr val="tx1">
                        <a:alpha val="70000"/>
                      </a:schemeClr>
                    </a:solidFill>
                    <a:latin typeface="Eurostile BQ" pitchFamily="50" charset="0"/>
                  </a:rPr>
                  <a:t>L</a:t>
                </a:r>
                <a:endParaRPr lang="en-IN" sz="9600" dirty="0">
                  <a:solidFill>
                    <a:schemeClr val="tx1">
                      <a:alpha val="70000"/>
                    </a:schemeClr>
                  </a:solidFill>
                  <a:latin typeface="Eurostile BQ" pitchFamily="50" charset="0"/>
                </a:endParaRPr>
              </a:p>
            </p:txBody>
          </p:sp>
        </p:grpSp>
        <p:grpSp>
          <p:nvGrpSpPr>
            <p:cNvPr id="37" name="Group 36">
              <a:extLst>
                <a:ext uri="{FF2B5EF4-FFF2-40B4-BE49-F238E27FC236}">
                  <a16:creationId xmlns="" xmlns:a16="http://schemas.microsoft.com/office/drawing/2014/main" id="{9098CB49-4239-420B-A6B7-44D1DBCD7FDF}"/>
                </a:ext>
              </a:extLst>
            </p:cNvPr>
            <p:cNvGrpSpPr/>
            <p:nvPr/>
          </p:nvGrpSpPr>
          <p:grpSpPr>
            <a:xfrm>
              <a:off x="8761477" y="1046933"/>
              <a:ext cx="3240000" cy="5685302"/>
              <a:chOff x="4891431" y="1554595"/>
              <a:chExt cx="2878923" cy="5051715"/>
            </a:xfrm>
          </p:grpSpPr>
          <p:sp>
            <p:nvSpPr>
              <p:cNvPr id="38" name="Rectangle: Rounded Corners 37">
                <a:extLst>
                  <a:ext uri="{FF2B5EF4-FFF2-40B4-BE49-F238E27FC236}">
                    <a16:creationId xmlns="" xmlns:a16="http://schemas.microsoft.com/office/drawing/2014/main" id="{22F73A43-A10D-4537-A71B-A3249E492387}"/>
                  </a:ext>
                </a:extLst>
              </p:cNvPr>
              <p:cNvSpPr/>
              <p:nvPr/>
            </p:nvSpPr>
            <p:spPr>
              <a:xfrm>
                <a:off x="4891431" y="1554595"/>
                <a:ext cx="2878923" cy="4467068"/>
              </a:xfrm>
              <a:prstGeom prst="roundRect">
                <a:avLst>
                  <a:gd name="adj" fmla="val 4773"/>
                </a:avLst>
              </a:prstGeom>
              <a:gradFill flip="none" rotWithShape="1">
                <a:gsLst>
                  <a:gs pos="100000">
                    <a:srgbClr val="EE3248"/>
                  </a:gs>
                  <a:gs pos="0">
                    <a:srgbClr val="F6725C"/>
                  </a:gs>
                </a:gsLst>
                <a:lin ang="5400000" scaled="1"/>
                <a:tileRect/>
              </a:gradFill>
              <a:ln>
                <a:noFill/>
              </a:ln>
              <a:effectLst>
                <a:outerShdw blurRad="381000" dist="38100" dir="5400000" algn="t" rotWithShape="0">
                  <a:prstClr val="black">
                    <a:alpha val="40000"/>
                  </a:prstClr>
                </a:outerShdw>
                <a:reflection blurRad="6350" stA="52000" endA="300" endPos="26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9" name="TextBox 13">
                <a:extLst>
                  <a:ext uri="{FF2B5EF4-FFF2-40B4-BE49-F238E27FC236}">
                    <a16:creationId xmlns="" xmlns:a16="http://schemas.microsoft.com/office/drawing/2014/main" id="{A20A6D10-1737-432F-A59D-7138B36147C5}"/>
                  </a:ext>
                </a:extLst>
              </p:cNvPr>
              <p:cNvSpPr txBox="1"/>
              <p:nvPr/>
            </p:nvSpPr>
            <p:spPr>
              <a:xfrm>
                <a:off x="4891431" y="3310912"/>
                <a:ext cx="2469732" cy="329539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3500" dirty="0" smtClean="0">
                    <a:solidFill>
                      <a:schemeClr val="tx1">
                        <a:alpha val="70000"/>
                      </a:schemeClr>
                    </a:solidFill>
                    <a:latin typeface="Eurostile BQ" pitchFamily="50" charset="0"/>
                  </a:rPr>
                  <a:t>9</a:t>
                </a:r>
                <a:r>
                  <a:rPr lang="en-IN" sz="11500" dirty="0" smtClean="0">
                    <a:solidFill>
                      <a:schemeClr val="tx1">
                        <a:alpha val="70000"/>
                      </a:schemeClr>
                    </a:solidFill>
                    <a:latin typeface="Eurostile BQ" pitchFamily="50" charset="0"/>
                  </a:rPr>
                  <a:t>L</a:t>
                </a:r>
                <a:endParaRPr lang="en-IN" sz="11500" dirty="0">
                  <a:solidFill>
                    <a:schemeClr val="tx1">
                      <a:alpha val="70000"/>
                    </a:schemeClr>
                  </a:solidFill>
                  <a:latin typeface="Eurostile BQ" pitchFamily="50" charset="0"/>
                </a:endParaRPr>
              </a:p>
            </p:txBody>
          </p:sp>
        </p:grpSp>
      </p:grpSp>
      <p:sp>
        <p:nvSpPr>
          <p:cNvPr id="2" name="Rectangle 1"/>
          <p:cNvSpPr/>
          <p:nvPr/>
        </p:nvSpPr>
        <p:spPr>
          <a:xfrm>
            <a:off x="884524" y="548641"/>
            <a:ext cx="7372372" cy="1384995"/>
          </a:xfrm>
          <a:prstGeom prst="rect">
            <a:avLst/>
          </a:prstGeom>
        </p:spPr>
        <p:txBody>
          <a:bodyPr wrap="square">
            <a:spAutoFit/>
          </a:bodyPr>
          <a:lstStyle/>
          <a:p>
            <a:pPr>
              <a:lnSpc>
                <a:spcPct val="150000"/>
              </a:lnSpc>
            </a:pPr>
            <a:r>
              <a:rPr lang="en-US" sz="2800" dirty="0" err="1">
                <a:latin typeface="Arial" panose="020B0604020202020204" pitchFamily="34" charset="0"/>
                <a:cs typeface="Arial" panose="020B0604020202020204" pitchFamily="34" charset="0"/>
              </a:rPr>
              <a:t>Sử</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dụng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ba</a:t>
            </a:r>
            <a:r>
              <a:rPr lang="en-US" sz="2800" dirty="0">
                <a:latin typeface="Arial" panose="020B0604020202020204" pitchFamily="34" charset="0"/>
                <a:cs typeface="Arial" panose="020B0604020202020204" pitchFamily="34" charset="0"/>
              </a:rPr>
              <a:t> can 3 </a:t>
            </a:r>
            <a:r>
              <a:rPr lang="en-US" sz="2800" dirty="0" err="1">
                <a:latin typeface="Arial" panose="020B0604020202020204" pitchFamily="34" charset="0"/>
                <a:cs typeface="Arial" panose="020B0604020202020204" pitchFamily="34" charset="0"/>
              </a:rPr>
              <a:t>lít</a:t>
            </a:r>
            <a:r>
              <a:rPr lang="en-US" sz="2800" dirty="0">
                <a:latin typeface="Arial" panose="020B0604020202020204" pitchFamily="34" charset="0"/>
                <a:cs typeface="Arial" panose="020B0604020202020204" pitchFamily="34" charset="0"/>
              </a:rPr>
              <a:t>, 5 </a:t>
            </a:r>
            <a:r>
              <a:rPr lang="en-US" sz="2800" dirty="0" err="1">
                <a:latin typeface="Arial" panose="020B0604020202020204" pitchFamily="34" charset="0"/>
                <a:cs typeface="Arial" panose="020B0604020202020204" pitchFamily="34" charset="0"/>
              </a:rPr>
              <a:t>lít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9 </a:t>
            </a:r>
            <a:r>
              <a:rPr lang="en-US" sz="2800" dirty="0" err="1">
                <a:latin typeface="Arial" panose="020B0604020202020204" pitchFamily="34" charset="0"/>
                <a:cs typeface="Arial" panose="020B0604020202020204" pitchFamily="34" charset="0"/>
              </a:rPr>
              <a:t>lít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làm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thế</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nào</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để</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đong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được</a:t>
            </a:r>
            <a:r>
              <a:rPr lang="en-US" sz="2800" dirty="0">
                <a:latin typeface="Arial" panose="020B0604020202020204" pitchFamily="34" charset="0"/>
                <a:cs typeface="Arial" panose="020B0604020202020204" pitchFamily="34" charset="0"/>
              </a:rPr>
              <a:t> 7 </a:t>
            </a:r>
            <a:r>
              <a:rPr lang="en-US" sz="2800" dirty="0" err="1">
                <a:latin typeface="Arial" panose="020B0604020202020204" pitchFamily="34" charset="0"/>
                <a:cs typeface="Arial" panose="020B0604020202020204" pitchFamily="34" charset="0"/>
              </a:rPr>
              <a:t>lít</a:t>
            </a:r>
            <a:r>
              <a:rPr lang="en-US" sz="2800" dirty="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dầu</a:t>
            </a:r>
            <a:endParaRPr lang="en-US" sz="2800" dirty="0">
              <a:latin typeface="Arial" panose="020B0604020202020204" pitchFamily="34" charset="0"/>
              <a:cs typeface="Arial" panose="020B0604020202020204" pitchFamily="34" charset="0"/>
            </a:endParaRPr>
          </a:p>
        </p:txBody>
      </p:sp>
      <p:sp>
        <p:nvSpPr>
          <p:cNvPr id="27" name="Rectangle 26"/>
          <p:cNvSpPr/>
          <p:nvPr/>
        </p:nvSpPr>
        <p:spPr>
          <a:xfrm>
            <a:off x="958848" y="1956404"/>
            <a:ext cx="6096000" cy="658835"/>
          </a:xfrm>
          <a:prstGeom prst="rect">
            <a:avLst/>
          </a:prstGeom>
        </p:spPr>
        <p:txBody>
          <a:bodyPr>
            <a:spAutoFit/>
          </a:bodyPr>
          <a:lstStyle/>
          <a:p>
            <a:pPr marL="457200" indent="-457200">
              <a:lnSpc>
                <a:spcPct val="150000"/>
              </a:lnSpc>
              <a:buFont typeface="Wingdings" panose="05000000000000000000" pitchFamily="2" charset="2"/>
              <a:buChar char="q"/>
            </a:pPr>
            <a:r>
              <a:rPr lang="en-US" sz="2800" dirty="0" smtClean="0">
                <a:latin typeface="Arial" panose="020B0604020202020204" pitchFamily="34" charset="0"/>
                <a:cs typeface="Arial" panose="020B0604020202020204" pitchFamily="34" charset="0"/>
              </a:rPr>
              <a:t>can </a:t>
            </a:r>
            <a:r>
              <a:rPr lang="en-US" sz="2800" dirty="0">
                <a:latin typeface="Arial" panose="020B0604020202020204" pitchFamily="34" charset="0"/>
                <a:cs typeface="Arial" panose="020B0604020202020204" pitchFamily="34" charset="0"/>
              </a:rPr>
              <a:t>3 </a:t>
            </a:r>
            <a:r>
              <a:rPr lang="en-US" sz="2800" dirty="0" err="1" smtClean="0">
                <a:latin typeface="Arial" panose="020B0604020202020204" pitchFamily="34" charset="0"/>
                <a:cs typeface="Arial" panose="020B0604020202020204" pitchFamily="34" charset="0"/>
              </a:rPr>
              <a:t>lít</a:t>
            </a:r>
            <a:r>
              <a:rPr lang="en-US" sz="2800" dirty="0" smtClean="0">
                <a:latin typeface="Arial" panose="020B0604020202020204" pitchFamily="34" charset="0"/>
                <a:cs typeface="Arial" panose="020B0604020202020204" pitchFamily="34" charset="0"/>
              </a:rPr>
              <a:t>, 5 </a:t>
            </a:r>
            <a:r>
              <a:rPr lang="en-US" sz="2800" dirty="0" err="1" smtClean="0">
                <a:latin typeface="Arial" panose="020B0604020202020204" pitchFamily="34" charset="0"/>
                <a:cs typeface="Arial" panose="020B0604020202020204" pitchFamily="34" charset="0"/>
              </a:rPr>
              <a:t>lít</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và</a:t>
            </a:r>
            <a:r>
              <a:rPr lang="en-US" sz="2800" dirty="0" smtClean="0">
                <a:latin typeface="Arial" panose="020B0604020202020204" pitchFamily="34" charset="0"/>
                <a:cs typeface="Arial" panose="020B0604020202020204" pitchFamily="34" charset="0"/>
              </a:rPr>
              <a:t> 9 </a:t>
            </a:r>
            <a:r>
              <a:rPr lang="en-US" sz="2800" dirty="0" err="1" smtClean="0">
                <a:latin typeface="Arial" panose="020B0604020202020204" pitchFamily="34" charset="0"/>
                <a:cs typeface="Arial" panose="020B0604020202020204" pitchFamily="34" charset="0"/>
              </a:rPr>
              <a:t>lít</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rỗng</a:t>
            </a:r>
            <a:endParaRPr lang="en-US" sz="28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55609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9FAF9"/>
            </a:gs>
            <a:gs pos="100000">
              <a:srgbClr val="B2C0B2"/>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4" name="Group 53">
            <a:extLst>
              <a:ext uri="{FF2B5EF4-FFF2-40B4-BE49-F238E27FC236}">
                <a16:creationId xmlns="" xmlns:a16="http://schemas.microsoft.com/office/drawing/2014/main" id="{142BE119-1724-4171-A845-6571B630EC07}"/>
              </a:ext>
            </a:extLst>
          </p:cNvPr>
          <p:cNvGrpSpPr/>
          <p:nvPr/>
        </p:nvGrpSpPr>
        <p:grpSpPr>
          <a:xfrm>
            <a:off x="10088536" y="472863"/>
            <a:ext cx="1831432" cy="3575166"/>
            <a:chOff x="8761476" y="1046933"/>
            <a:chExt cx="3262452" cy="9925355"/>
          </a:xfrm>
        </p:grpSpPr>
        <p:sp>
          <p:nvSpPr>
            <p:cNvPr id="11" name="Rectangle: Rounded Corners 10">
              <a:extLst>
                <a:ext uri="{FF2B5EF4-FFF2-40B4-BE49-F238E27FC236}">
                  <a16:creationId xmlns="" xmlns:a16="http://schemas.microsoft.com/office/drawing/2014/main" id="{47E46E37-90AF-4959-BEED-2AF6D32BB5E1}"/>
                </a:ext>
              </a:extLst>
            </p:cNvPr>
            <p:cNvSpPr/>
            <p:nvPr/>
          </p:nvSpPr>
          <p:spPr>
            <a:xfrm>
              <a:off x="8783927" y="9892287"/>
              <a:ext cx="3240001" cy="1080001"/>
            </a:xfrm>
            <a:prstGeom prst="roundRect">
              <a:avLst>
                <a:gd name="adj" fmla="val 4773"/>
              </a:avLst>
            </a:prstGeom>
            <a:gradFill flip="none" rotWithShape="1">
              <a:gsLst>
                <a:gs pos="0">
                  <a:srgbClr val="16DAFF"/>
                </a:gs>
                <a:gs pos="100000">
                  <a:srgbClr val="3780D7"/>
                </a:gs>
              </a:gsLst>
              <a:lin ang="5400000" scaled="1"/>
              <a:tileRect/>
            </a:gradFill>
            <a:ln>
              <a:noFill/>
            </a:ln>
            <a:effectLst>
              <a:outerShdw blurRad="381000" dist="38100" dir="5400000" algn="t" rotWithShape="0">
                <a:prstClr val="black">
                  <a:alpha val="40000"/>
                </a:prstClr>
              </a:outerShdw>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1" name="Rectangle: Rounded Corners 30">
              <a:extLst>
                <a:ext uri="{FF2B5EF4-FFF2-40B4-BE49-F238E27FC236}">
                  <a16:creationId xmlns="" xmlns:a16="http://schemas.microsoft.com/office/drawing/2014/main" id="{6CE41E78-B126-41BB-A9EC-EC44B93FBEAC}"/>
                </a:ext>
              </a:extLst>
            </p:cNvPr>
            <p:cNvSpPr/>
            <p:nvPr/>
          </p:nvSpPr>
          <p:spPr>
            <a:xfrm>
              <a:off x="8761476" y="6994585"/>
              <a:ext cx="3240001" cy="1799998"/>
            </a:xfrm>
            <a:prstGeom prst="roundRect">
              <a:avLst>
                <a:gd name="adj" fmla="val 4773"/>
              </a:avLst>
            </a:prstGeom>
            <a:gradFill flip="none" rotWithShape="1">
              <a:gsLst>
                <a:gs pos="0">
                  <a:srgbClr val="9AF7BE"/>
                </a:gs>
                <a:gs pos="100000">
                  <a:srgbClr val="1D9C6E"/>
                </a:gs>
              </a:gsLst>
              <a:lin ang="5400000" scaled="1"/>
              <a:tileRect/>
            </a:gradFill>
            <a:ln>
              <a:noFill/>
            </a:ln>
            <a:effectLst>
              <a:outerShdw blurRad="381000" dist="38100" dir="5400000" algn="t" rotWithShape="0">
                <a:prstClr val="black">
                  <a:alpha val="40000"/>
                </a:prstClr>
              </a:outerShdw>
              <a:reflection blurRad="6350" stA="50000" endA="300" endPos="9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8" name="Rectangle: Rounded Corners 37">
              <a:extLst>
                <a:ext uri="{FF2B5EF4-FFF2-40B4-BE49-F238E27FC236}">
                  <a16:creationId xmlns="" xmlns:a16="http://schemas.microsoft.com/office/drawing/2014/main" id="{22F73A43-A10D-4537-A71B-A3249E492387}"/>
                </a:ext>
              </a:extLst>
            </p:cNvPr>
            <p:cNvSpPr/>
            <p:nvPr/>
          </p:nvSpPr>
          <p:spPr>
            <a:xfrm>
              <a:off x="8761476" y="1046933"/>
              <a:ext cx="3240001" cy="5027328"/>
            </a:xfrm>
            <a:prstGeom prst="roundRect">
              <a:avLst>
                <a:gd name="adj" fmla="val 4773"/>
              </a:avLst>
            </a:prstGeom>
            <a:gradFill flip="none" rotWithShape="1">
              <a:gsLst>
                <a:gs pos="100000">
                  <a:srgbClr val="EE3248"/>
                </a:gs>
                <a:gs pos="0">
                  <a:srgbClr val="F6725C"/>
                </a:gs>
              </a:gsLst>
              <a:lin ang="5400000" scaled="1"/>
              <a:tileRect/>
            </a:gradFill>
            <a:ln>
              <a:noFill/>
            </a:ln>
            <a:effectLst>
              <a:outerShdw blurRad="381000" dist="38100" dir="5400000" algn="t" rotWithShape="0">
                <a:prstClr val="black">
                  <a:alpha val="40000"/>
                </a:prstClr>
              </a:outerShdw>
              <a:reflection blurRad="6350" stA="52000" endA="300" endPos="26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sp>
        <p:nvSpPr>
          <p:cNvPr id="2" name="Rectangle 1"/>
          <p:cNvSpPr/>
          <p:nvPr/>
        </p:nvSpPr>
        <p:spPr>
          <a:xfrm>
            <a:off x="243865" y="424064"/>
            <a:ext cx="9678057" cy="738664"/>
          </a:xfrm>
          <a:prstGeom prst="rect">
            <a:avLst/>
          </a:prstGeom>
          <a:ln>
            <a:noFill/>
          </a:ln>
        </p:spPr>
        <p:style>
          <a:lnRef idx="3">
            <a:schemeClr val="lt1"/>
          </a:lnRef>
          <a:fillRef idx="1">
            <a:schemeClr val="dk1"/>
          </a:fillRef>
          <a:effectRef idx="1">
            <a:schemeClr val="dk1"/>
          </a:effectRef>
          <a:fontRef idx="minor">
            <a:schemeClr val="lt1"/>
          </a:fontRef>
        </p:style>
        <p:txBody>
          <a:bodyPr wrap="square">
            <a:spAutoFit/>
          </a:bodyPr>
          <a:lstStyle/>
          <a:p>
            <a:pPr>
              <a:lnSpc>
                <a:spcPct val="150000"/>
              </a:lnSpc>
            </a:pPr>
            <a:r>
              <a:rPr lang="vi-VN" sz="2800" dirty="0">
                <a:cs typeface="Arial" panose="020B0604020202020204" pitchFamily="34" charset="0"/>
              </a:rPr>
              <a:t>Bài toán này được phát biểu lại theo 5 thành phần như </a:t>
            </a:r>
            <a:r>
              <a:rPr lang="vi-VN" sz="2800" dirty="0" smtClean="0">
                <a:cs typeface="Arial" panose="020B0604020202020204" pitchFamily="34" charset="0"/>
              </a:rPr>
              <a:t>sau</a:t>
            </a:r>
            <a:r>
              <a:rPr lang="en-US" sz="2800" dirty="0" smtClean="0">
                <a:cs typeface="Arial" panose="020B0604020202020204" pitchFamily="34" charset="0"/>
              </a:rPr>
              <a:t>:</a:t>
            </a:r>
            <a:endParaRPr lang="en-US" sz="2800" dirty="0">
              <a:latin typeface="Arial" panose="020B0604020202020204" pitchFamily="34" charset="0"/>
              <a:cs typeface="Arial" panose="020B0604020202020204" pitchFamily="34" charset="0"/>
            </a:endParaRPr>
          </a:p>
        </p:txBody>
      </p:sp>
      <p:sp>
        <p:nvSpPr>
          <p:cNvPr id="27" name="Rectangle 26"/>
          <p:cNvSpPr/>
          <p:nvPr/>
        </p:nvSpPr>
        <p:spPr>
          <a:xfrm>
            <a:off x="423081" y="1233915"/>
            <a:ext cx="9498841" cy="5563831"/>
          </a:xfrm>
          <a:prstGeom prst="rect">
            <a:avLst/>
          </a:prstGeom>
        </p:spPr>
        <p:txBody>
          <a:bodyPr wrap="square">
            <a:spAutoFit/>
          </a:bodyPr>
          <a:lstStyle/>
          <a:p>
            <a:pPr marL="457200" indent="-457200">
              <a:lnSpc>
                <a:spcPct val="150000"/>
              </a:lnSpc>
              <a:buFont typeface="Wingdings" panose="05000000000000000000" pitchFamily="2" charset="2"/>
              <a:buChar char="q"/>
            </a:pPr>
            <a:r>
              <a:rPr lang="vi-VN" sz="2400" dirty="0">
                <a:cs typeface="Arial" panose="020B0604020202020204" pitchFamily="34" charset="0"/>
              </a:rPr>
              <a:t>Trạng thái: Gọi số nước có trong 3 can lần lượt là a, b, c (a ≤ 3, b ≤ 5, c ≤ 9), khi đó bộ </a:t>
            </a:r>
            <a:r>
              <a:rPr lang="vi-VN" sz="2400" dirty="0" smtClean="0">
                <a:cs typeface="Arial" panose="020B0604020202020204" pitchFamily="34" charset="0"/>
              </a:rPr>
              <a:t>ba </a:t>
            </a:r>
            <a:r>
              <a:rPr lang="vi-VN" sz="2400" dirty="0">
                <a:cs typeface="Arial" panose="020B0604020202020204" pitchFamily="34" charset="0"/>
              </a:rPr>
              <a:t>(a, b, c) là trạng thái của bài toán</a:t>
            </a:r>
          </a:p>
          <a:p>
            <a:pPr marL="457200" indent="-457200">
              <a:lnSpc>
                <a:spcPct val="150000"/>
              </a:lnSpc>
              <a:buFont typeface="Wingdings" panose="05000000000000000000" pitchFamily="2" charset="2"/>
              <a:buChar char="q"/>
            </a:pPr>
            <a:r>
              <a:rPr lang="vi-VN" sz="2400" dirty="0" smtClean="0">
                <a:cs typeface="Arial" panose="020B0604020202020204" pitchFamily="34" charset="0"/>
              </a:rPr>
              <a:t>Trạng </a:t>
            </a:r>
            <a:r>
              <a:rPr lang="vi-VN" sz="2400" dirty="0">
                <a:cs typeface="Arial" panose="020B0604020202020204" pitchFamily="34" charset="0"/>
              </a:rPr>
              <a:t>thái đầu: (0, 0, 0) </a:t>
            </a:r>
            <a:r>
              <a:rPr lang="vi-VN" sz="2400" dirty="0" smtClean="0">
                <a:cs typeface="Arial" panose="020B0604020202020204" pitchFamily="34" charset="0"/>
              </a:rPr>
              <a:t>// </a:t>
            </a:r>
            <a:r>
              <a:rPr lang="vi-VN" sz="2400" dirty="0">
                <a:cs typeface="Arial" panose="020B0604020202020204" pitchFamily="34" charset="0"/>
              </a:rPr>
              <a:t>cả ba can đều rỗng</a:t>
            </a:r>
          </a:p>
          <a:p>
            <a:pPr marL="457200" indent="-457200">
              <a:lnSpc>
                <a:spcPct val="150000"/>
              </a:lnSpc>
              <a:buFont typeface="Wingdings" panose="05000000000000000000" pitchFamily="2" charset="2"/>
              <a:buChar char="q"/>
            </a:pPr>
            <a:r>
              <a:rPr lang="vi-VN" sz="2400" dirty="0" smtClean="0">
                <a:cs typeface="Arial" panose="020B0604020202020204" pitchFamily="34" charset="0"/>
              </a:rPr>
              <a:t>Trạng </a:t>
            </a:r>
            <a:r>
              <a:rPr lang="vi-VN" sz="2400" dirty="0">
                <a:cs typeface="Arial" panose="020B0604020202020204" pitchFamily="34" charset="0"/>
              </a:rPr>
              <a:t>thái đích (-, -, 7) </a:t>
            </a:r>
            <a:r>
              <a:rPr lang="vi-VN" sz="2400" dirty="0" smtClean="0">
                <a:cs typeface="Arial" panose="020B0604020202020204" pitchFamily="34" charset="0"/>
              </a:rPr>
              <a:t>// </a:t>
            </a:r>
            <a:r>
              <a:rPr lang="vi-VN" sz="2400" dirty="0">
                <a:cs typeface="Arial" panose="020B0604020202020204" pitchFamily="34" charset="0"/>
              </a:rPr>
              <a:t>can thứ 3 chứa 7 lít </a:t>
            </a:r>
            <a:r>
              <a:rPr lang="en-US" sz="2400" dirty="0" err="1" smtClean="0">
                <a:cs typeface="Arial" panose="020B0604020202020204" pitchFamily="34" charset="0"/>
              </a:rPr>
              <a:t>dầu</a:t>
            </a:r>
            <a:endParaRPr lang="vi-VN" sz="2400" dirty="0">
              <a:cs typeface="Arial" panose="020B0604020202020204" pitchFamily="34" charset="0"/>
            </a:endParaRPr>
          </a:p>
          <a:p>
            <a:pPr marL="457200" indent="-457200">
              <a:lnSpc>
                <a:spcPct val="150000"/>
              </a:lnSpc>
              <a:buFont typeface="Wingdings" panose="05000000000000000000" pitchFamily="2" charset="2"/>
              <a:buChar char="q"/>
            </a:pPr>
            <a:r>
              <a:rPr lang="vi-VN" sz="2400" dirty="0" smtClean="0">
                <a:cs typeface="Arial" panose="020B0604020202020204" pitchFamily="34" charset="0"/>
              </a:rPr>
              <a:t>Phép </a:t>
            </a:r>
            <a:r>
              <a:rPr lang="vi-VN" sz="2400" dirty="0">
                <a:cs typeface="Arial" panose="020B0604020202020204" pitchFamily="34" charset="0"/>
              </a:rPr>
              <a:t>chuyển trạng thái: từ trạng thái (a,b,c) có thể chuyển sang trạng thái (x,y,z) </a:t>
            </a:r>
            <a:r>
              <a:rPr lang="vi-VN" sz="2400" dirty="0" smtClean="0">
                <a:cs typeface="Arial" panose="020B0604020202020204" pitchFamily="34" charset="0"/>
              </a:rPr>
              <a:t>thông</a:t>
            </a:r>
            <a:r>
              <a:rPr lang="en-US" sz="2400" dirty="0" smtClean="0">
                <a:cs typeface="Arial" panose="020B0604020202020204" pitchFamily="34" charset="0"/>
              </a:rPr>
              <a:t> </a:t>
            </a:r>
            <a:r>
              <a:rPr lang="vi-VN" sz="2400" dirty="0" smtClean="0">
                <a:cs typeface="Arial" panose="020B0604020202020204" pitchFamily="34" charset="0"/>
              </a:rPr>
              <a:t>qua </a:t>
            </a:r>
            <a:r>
              <a:rPr lang="vi-VN" sz="2400" dirty="0">
                <a:cs typeface="Arial" panose="020B0604020202020204" pitchFamily="34" charset="0"/>
              </a:rPr>
              <a:t>các thao tác như làm rỗng 1 can, chuyển từ can này sang can kia đến khi hết nước </a:t>
            </a:r>
            <a:r>
              <a:rPr lang="vi-VN" sz="2400" dirty="0" smtClean="0">
                <a:cs typeface="Arial" panose="020B0604020202020204" pitchFamily="34" charset="0"/>
              </a:rPr>
              <a:t>ở </a:t>
            </a:r>
            <a:r>
              <a:rPr lang="vi-VN" sz="2400" dirty="0">
                <a:cs typeface="Arial" panose="020B0604020202020204" pitchFamily="34" charset="0"/>
              </a:rPr>
              <a:t>can nguồn hoặc can đích bị đầy.</a:t>
            </a:r>
          </a:p>
          <a:p>
            <a:pPr marL="457200" indent="-457200">
              <a:lnSpc>
                <a:spcPct val="150000"/>
              </a:lnSpc>
              <a:buFont typeface="Wingdings" panose="05000000000000000000" pitchFamily="2" charset="2"/>
              <a:buChar char="q"/>
            </a:pPr>
            <a:r>
              <a:rPr lang="vi-VN" sz="2400" dirty="0" smtClean="0">
                <a:cs typeface="Arial" panose="020B0604020202020204" pitchFamily="34" charset="0"/>
              </a:rPr>
              <a:t>Chi </a:t>
            </a:r>
            <a:r>
              <a:rPr lang="vi-VN" sz="2400" dirty="0">
                <a:cs typeface="Arial" panose="020B0604020202020204" pitchFamily="34" charset="0"/>
              </a:rPr>
              <a:t>phí mỗi phép chuyển trạng thái: mỗi phép </a:t>
            </a:r>
            <a:r>
              <a:rPr lang="en-US" sz="2400" dirty="0" smtClean="0">
                <a:cs typeface="Arial" panose="020B0604020202020204" pitchFamily="34" charset="0"/>
              </a:rPr>
              <a:t>c</a:t>
            </a:r>
            <a:r>
              <a:rPr lang="vi-VN" sz="2400" dirty="0" smtClean="0">
                <a:cs typeface="Arial" panose="020B0604020202020204" pitchFamily="34" charset="0"/>
              </a:rPr>
              <a:t>huyển </a:t>
            </a:r>
            <a:r>
              <a:rPr lang="vi-VN" sz="2400" dirty="0">
                <a:cs typeface="Arial" panose="020B0604020202020204" pitchFamily="34" charset="0"/>
              </a:rPr>
              <a:t>trạng thái có chi phí là 1</a:t>
            </a:r>
            <a:endParaRPr lang="en-US" sz="24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095755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9FAF9"/>
            </a:gs>
            <a:gs pos="100000">
              <a:srgbClr val="B2C0B2"/>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19" name="Group 18"/>
          <p:cNvGrpSpPr/>
          <p:nvPr/>
        </p:nvGrpSpPr>
        <p:grpSpPr>
          <a:xfrm>
            <a:off x="10088536" y="472863"/>
            <a:ext cx="1831432" cy="3575166"/>
            <a:chOff x="10088536" y="472863"/>
            <a:chExt cx="1831432" cy="3575166"/>
          </a:xfrm>
        </p:grpSpPr>
        <p:sp>
          <p:nvSpPr>
            <p:cNvPr id="11" name="Rectangle: Rounded Corners 10">
              <a:extLst>
                <a:ext uri="{FF2B5EF4-FFF2-40B4-BE49-F238E27FC236}">
                  <a16:creationId xmlns="" xmlns:a16="http://schemas.microsoft.com/office/drawing/2014/main" id="{47E46E37-90AF-4959-BEED-2AF6D32BB5E1}"/>
                </a:ext>
              </a:extLst>
            </p:cNvPr>
            <p:cNvSpPr/>
            <p:nvPr/>
          </p:nvSpPr>
          <p:spPr>
            <a:xfrm>
              <a:off x="10101139" y="3659007"/>
              <a:ext cx="1818829" cy="389022"/>
            </a:xfrm>
            <a:prstGeom prst="roundRect">
              <a:avLst>
                <a:gd name="adj" fmla="val 4773"/>
              </a:avLst>
            </a:prstGeom>
            <a:gradFill flip="none" rotWithShape="1">
              <a:gsLst>
                <a:gs pos="0">
                  <a:srgbClr val="16DAFF"/>
                </a:gs>
                <a:gs pos="100000">
                  <a:srgbClr val="3780D7"/>
                </a:gs>
              </a:gsLst>
              <a:lin ang="5400000" scaled="1"/>
              <a:tileRect/>
            </a:gradFill>
            <a:ln>
              <a:noFill/>
            </a:ln>
            <a:effectLst>
              <a:outerShdw blurRad="381000" dist="38100" dir="5400000" algn="t" rotWithShape="0">
                <a:prstClr val="black">
                  <a:alpha val="40000"/>
                </a:prstClr>
              </a:outerShdw>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1" name="Rectangle: Rounded Corners 30">
              <a:extLst>
                <a:ext uri="{FF2B5EF4-FFF2-40B4-BE49-F238E27FC236}">
                  <a16:creationId xmlns="" xmlns:a16="http://schemas.microsoft.com/office/drawing/2014/main" id="{6CE41E78-B126-41BB-A9EC-EC44B93FBEAC}"/>
                </a:ext>
              </a:extLst>
            </p:cNvPr>
            <p:cNvSpPr/>
            <p:nvPr/>
          </p:nvSpPr>
          <p:spPr>
            <a:xfrm>
              <a:off x="10088536" y="2615239"/>
              <a:ext cx="1818829" cy="648369"/>
            </a:xfrm>
            <a:prstGeom prst="roundRect">
              <a:avLst>
                <a:gd name="adj" fmla="val 4773"/>
              </a:avLst>
            </a:prstGeom>
            <a:gradFill flip="none" rotWithShape="1">
              <a:gsLst>
                <a:gs pos="0">
                  <a:srgbClr val="9AF7BE"/>
                </a:gs>
                <a:gs pos="100000">
                  <a:srgbClr val="1D9C6E"/>
                </a:gs>
              </a:gsLst>
              <a:lin ang="5400000" scaled="1"/>
              <a:tileRect/>
            </a:gradFill>
            <a:ln>
              <a:noFill/>
            </a:ln>
            <a:effectLst>
              <a:outerShdw blurRad="381000" dist="38100" dir="5400000" algn="t" rotWithShape="0">
                <a:prstClr val="black">
                  <a:alpha val="40000"/>
                </a:prstClr>
              </a:outerShdw>
              <a:reflection blurRad="6350" stA="50000" endA="300" endPos="9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8" name="Rectangle: Rounded Corners 37">
              <a:extLst>
                <a:ext uri="{FF2B5EF4-FFF2-40B4-BE49-F238E27FC236}">
                  <a16:creationId xmlns="" xmlns:a16="http://schemas.microsoft.com/office/drawing/2014/main" id="{22F73A43-A10D-4537-A71B-A3249E492387}"/>
                </a:ext>
              </a:extLst>
            </p:cNvPr>
            <p:cNvSpPr/>
            <p:nvPr/>
          </p:nvSpPr>
          <p:spPr>
            <a:xfrm>
              <a:off x="10088536" y="472863"/>
              <a:ext cx="1818829" cy="1810870"/>
            </a:xfrm>
            <a:prstGeom prst="roundRect">
              <a:avLst>
                <a:gd name="adj" fmla="val 4773"/>
              </a:avLst>
            </a:prstGeom>
            <a:gradFill flip="none" rotWithShape="1">
              <a:gsLst>
                <a:gs pos="100000">
                  <a:srgbClr val="EE3248"/>
                </a:gs>
                <a:gs pos="0">
                  <a:srgbClr val="F6725C"/>
                </a:gs>
              </a:gsLst>
              <a:lin ang="5400000" scaled="1"/>
              <a:tileRect/>
            </a:gradFill>
            <a:ln>
              <a:noFill/>
            </a:ln>
            <a:effectLst>
              <a:outerShdw blurRad="381000" dist="38100" dir="5400000" algn="t" rotWithShape="0">
                <a:prstClr val="black">
                  <a:alpha val="40000"/>
                </a:prstClr>
              </a:outerShdw>
              <a:reflection blurRad="6350" stA="52000" endA="300" endPos="26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graphicFrame>
        <p:nvGraphicFramePr>
          <p:cNvPr id="4" name="Table 3"/>
          <p:cNvGraphicFramePr>
            <a:graphicFrameLocks noGrp="1"/>
          </p:cNvGraphicFramePr>
          <p:nvPr>
            <p:extLst>
              <p:ext uri="{D42A27DB-BD31-4B8C-83A1-F6EECF244321}">
                <p14:modId xmlns:p14="http://schemas.microsoft.com/office/powerpoint/2010/main" val="335861796"/>
              </p:ext>
            </p:extLst>
          </p:nvPr>
        </p:nvGraphicFramePr>
        <p:xfrm>
          <a:off x="35017" y="20631"/>
          <a:ext cx="2285244" cy="7040880"/>
        </p:xfrm>
        <a:graphic>
          <a:graphicData uri="http://schemas.openxmlformats.org/drawingml/2006/table">
            <a:tbl>
              <a:tblPr firstRow="1" bandRow="1">
                <a:tableStyleId>{69012ECD-51FC-41F1-AA8D-1B2483CD663E}</a:tableStyleId>
              </a:tblPr>
              <a:tblGrid>
                <a:gridCol w="761748"/>
                <a:gridCol w="761748"/>
                <a:gridCol w="761748"/>
              </a:tblGrid>
              <a:tr h="370840">
                <a:tc>
                  <a:txBody>
                    <a:bodyPr/>
                    <a:lstStyle/>
                    <a:p>
                      <a:pPr algn="ctr">
                        <a:lnSpc>
                          <a:spcPct val="150000"/>
                        </a:lnSpc>
                      </a:pPr>
                      <a:r>
                        <a:rPr lang="en-US" sz="2400" dirty="0" smtClean="0">
                          <a:latin typeface="Arial" panose="020B0604020202020204" pitchFamily="34" charset="0"/>
                          <a:cs typeface="Arial" panose="020B0604020202020204" pitchFamily="34" charset="0"/>
                        </a:rPr>
                        <a:t>a</a:t>
                      </a:r>
                      <a:endParaRPr lang="en-US" sz="2400" dirty="0">
                        <a:latin typeface="Arial" panose="020B0604020202020204" pitchFamily="34" charset="0"/>
                        <a:cs typeface="Arial" panose="020B0604020202020204" pitchFamily="34" charset="0"/>
                      </a:endParaRPr>
                    </a:p>
                  </a:txBody>
                  <a:tcPr>
                    <a:solidFill>
                      <a:srgbClr val="2ED4F0"/>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b</a:t>
                      </a:r>
                      <a:endParaRPr lang="en-US" sz="2400" dirty="0">
                        <a:latin typeface="Arial" panose="020B0604020202020204" pitchFamily="34" charset="0"/>
                        <a:cs typeface="Arial" panose="020B0604020202020204" pitchFamily="34" charset="0"/>
                      </a:endParaRPr>
                    </a:p>
                  </a:txBody>
                  <a:tcPr>
                    <a:solidFill>
                      <a:srgbClr val="90EDB5"/>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c</a:t>
                      </a:r>
                      <a:endParaRPr lang="en-US" sz="2400" dirty="0">
                        <a:latin typeface="Arial" panose="020B0604020202020204" pitchFamily="34" charset="0"/>
                        <a:cs typeface="Arial" panose="020B0604020202020204" pitchFamily="34" charset="0"/>
                      </a:endParaRPr>
                    </a:p>
                  </a:txBody>
                  <a:tcPr>
                    <a:solidFill>
                      <a:srgbClr val="F56D5A"/>
                    </a:solidFill>
                  </a:tcPr>
                </a:tc>
              </a:tr>
              <a:tr h="370840">
                <a:tc>
                  <a:txBody>
                    <a:bodyPr/>
                    <a:lstStyle/>
                    <a:p>
                      <a:pPr algn="ctr">
                        <a:lnSpc>
                          <a:spcPct val="150000"/>
                        </a:lnSpc>
                      </a:pPr>
                      <a:r>
                        <a:rPr lang="en-US" sz="2400" dirty="0" smtClean="0">
                          <a:latin typeface="Arial" panose="020B0604020202020204" pitchFamily="34" charset="0"/>
                          <a:cs typeface="Arial" panose="020B0604020202020204" pitchFamily="34" charset="0"/>
                        </a:rPr>
                        <a:t>0</a:t>
                      </a:r>
                      <a:endParaRPr lang="en-US" sz="2400" dirty="0">
                        <a:latin typeface="Arial" panose="020B0604020202020204" pitchFamily="34" charset="0"/>
                        <a:cs typeface="Arial" panose="020B0604020202020204" pitchFamily="34" charset="0"/>
                      </a:endParaRPr>
                    </a:p>
                  </a:txBody>
                  <a:tcPr>
                    <a:solidFill>
                      <a:srgbClr val="2ED4F0"/>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0</a:t>
                      </a:r>
                      <a:endParaRPr lang="en-US" sz="2400" dirty="0">
                        <a:latin typeface="Arial" panose="020B0604020202020204" pitchFamily="34" charset="0"/>
                        <a:cs typeface="Arial" panose="020B0604020202020204" pitchFamily="34" charset="0"/>
                      </a:endParaRPr>
                    </a:p>
                  </a:txBody>
                  <a:tcPr>
                    <a:solidFill>
                      <a:srgbClr val="90EDB5"/>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0</a:t>
                      </a:r>
                      <a:endParaRPr lang="en-US" sz="2400" dirty="0">
                        <a:latin typeface="Arial" panose="020B0604020202020204" pitchFamily="34" charset="0"/>
                        <a:cs typeface="Arial" panose="020B0604020202020204" pitchFamily="34" charset="0"/>
                      </a:endParaRPr>
                    </a:p>
                  </a:txBody>
                  <a:tcPr>
                    <a:solidFill>
                      <a:srgbClr val="F56D5A"/>
                    </a:solidFill>
                  </a:tcPr>
                </a:tc>
              </a:tr>
              <a:tr h="370840">
                <a:tc>
                  <a:txBody>
                    <a:bodyPr/>
                    <a:lstStyle/>
                    <a:p>
                      <a:pPr algn="ctr">
                        <a:lnSpc>
                          <a:spcPct val="150000"/>
                        </a:lnSpc>
                      </a:pPr>
                      <a:r>
                        <a:rPr lang="en-US" sz="2400" dirty="0" smtClean="0">
                          <a:latin typeface="Arial" panose="020B0604020202020204" pitchFamily="34" charset="0"/>
                          <a:cs typeface="Arial" panose="020B0604020202020204" pitchFamily="34" charset="0"/>
                        </a:rPr>
                        <a:t>3</a:t>
                      </a:r>
                      <a:endParaRPr lang="en-US" sz="2400" dirty="0">
                        <a:latin typeface="Arial" panose="020B0604020202020204" pitchFamily="34" charset="0"/>
                        <a:cs typeface="Arial" panose="020B0604020202020204" pitchFamily="34" charset="0"/>
                      </a:endParaRPr>
                    </a:p>
                  </a:txBody>
                  <a:tcPr>
                    <a:solidFill>
                      <a:srgbClr val="2ED4F0"/>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0</a:t>
                      </a:r>
                      <a:endParaRPr lang="en-US" sz="2400" dirty="0">
                        <a:latin typeface="Arial" panose="020B0604020202020204" pitchFamily="34" charset="0"/>
                        <a:cs typeface="Arial" panose="020B0604020202020204" pitchFamily="34" charset="0"/>
                      </a:endParaRPr>
                    </a:p>
                  </a:txBody>
                  <a:tcPr>
                    <a:solidFill>
                      <a:srgbClr val="90EDB5"/>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0</a:t>
                      </a:r>
                      <a:endParaRPr lang="en-US" sz="2400" dirty="0">
                        <a:latin typeface="Arial" panose="020B0604020202020204" pitchFamily="34" charset="0"/>
                        <a:cs typeface="Arial" panose="020B0604020202020204" pitchFamily="34" charset="0"/>
                      </a:endParaRPr>
                    </a:p>
                  </a:txBody>
                  <a:tcPr>
                    <a:solidFill>
                      <a:srgbClr val="F56D5A"/>
                    </a:solidFill>
                  </a:tcPr>
                </a:tc>
              </a:tr>
              <a:tr h="370840">
                <a:tc>
                  <a:txBody>
                    <a:bodyPr/>
                    <a:lstStyle/>
                    <a:p>
                      <a:pPr algn="ctr">
                        <a:lnSpc>
                          <a:spcPct val="150000"/>
                        </a:lnSpc>
                      </a:pPr>
                      <a:r>
                        <a:rPr lang="en-US" sz="2400" dirty="0" smtClean="0">
                          <a:latin typeface="Arial" panose="020B0604020202020204" pitchFamily="34" charset="0"/>
                          <a:cs typeface="Arial" panose="020B0604020202020204" pitchFamily="34" charset="0"/>
                        </a:rPr>
                        <a:t>0</a:t>
                      </a:r>
                      <a:endParaRPr lang="en-US" sz="2400" dirty="0">
                        <a:latin typeface="Arial" panose="020B0604020202020204" pitchFamily="34" charset="0"/>
                        <a:cs typeface="Arial" panose="020B0604020202020204" pitchFamily="34" charset="0"/>
                      </a:endParaRPr>
                    </a:p>
                  </a:txBody>
                  <a:tcPr>
                    <a:solidFill>
                      <a:srgbClr val="2ED4F0"/>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0</a:t>
                      </a:r>
                      <a:endParaRPr lang="en-US" sz="2400" dirty="0">
                        <a:latin typeface="Arial" panose="020B0604020202020204" pitchFamily="34" charset="0"/>
                        <a:cs typeface="Arial" panose="020B0604020202020204" pitchFamily="34" charset="0"/>
                      </a:endParaRPr>
                    </a:p>
                  </a:txBody>
                  <a:tcPr>
                    <a:solidFill>
                      <a:srgbClr val="90EDB5"/>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3</a:t>
                      </a:r>
                      <a:endParaRPr lang="en-US" sz="2400" dirty="0">
                        <a:latin typeface="Arial" panose="020B0604020202020204" pitchFamily="34" charset="0"/>
                        <a:cs typeface="Arial" panose="020B0604020202020204" pitchFamily="34" charset="0"/>
                      </a:endParaRPr>
                    </a:p>
                  </a:txBody>
                  <a:tcPr>
                    <a:solidFill>
                      <a:srgbClr val="F56D5A"/>
                    </a:solidFill>
                  </a:tcPr>
                </a:tc>
              </a:tr>
              <a:tr h="370840">
                <a:tc>
                  <a:txBody>
                    <a:bodyPr/>
                    <a:lstStyle/>
                    <a:p>
                      <a:pPr algn="ctr">
                        <a:lnSpc>
                          <a:spcPct val="150000"/>
                        </a:lnSpc>
                      </a:pPr>
                      <a:r>
                        <a:rPr lang="en-US" sz="2400" dirty="0" smtClean="0">
                          <a:latin typeface="Arial" panose="020B0604020202020204" pitchFamily="34" charset="0"/>
                          <a:cs typeface="Arial" panose="020B0604020202020204" pitchFamily="34" charset="0"/>
                        </a:rPr>
                        <a:t>3</a:t>
                      </a:r>
                      <a:endParaRPr lang="en-US" sz="2400" dirty="0">
                        <a:latin typeface="Arial" panose="020B0604020202020204" pitchFamily="34" charset="0"/>
                        <a:cs typeface="Arial" panose="020B0604020202020204" pitchFamily="34" charset="0"/>
                      </a:endParaRPr>
                    </a:p>
                  </a:txBody>
                  <a:tcPr>
                    <a:solidFill>
                      <a:srgbClr val="2ED4F0"/>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0</a:t>
                      </a:r>
                      <a:endParaRPr lang="en-US" sz="2400" dirty="0">
                        <a:latin typeface="Arial" panose="020B0604020202020204" pitchFamily="34" charset="0"/>
                        <a:cs typeface="Arial" panose="020B0604020202020204" pitchFamily="34" charset="0"/>
                      </a:endParaRPr>
                    </a:p>
                  </a:txBody>
                  <a:tcPr>
                    <a:solidFill>
                      <a:srgbClr val="90EDB5"/>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3</a:t>
                      </a:r>
                      <a:endParaRPr lang="en-US" sz="2400" dirty="0">
                        <a:latin typeface="Arial" panose="020B0604020202020204" pitchFamily="34" charset="0"/>
                        <a:cs typeface="Arial" panose="020B0604020202020204" pitchFamily="34" charset="0"/>
                      </a:endParaRPr>
                    </a:p>
                  </a:txBody>
                  <a:tcPr>
                    <a:solidFill>
                      <a:srgbClr val="F56D5A"/>
                    </a:solidFill>
                  </a:tcPr>
                </a:tc>
              </a:tr>
              <a:tr h="370840">
                <a:tc>
                  <a:txBody>
                    <a:bodyPr/>
                    <a:lstStyle/>
                    <a:p>
                      <a:pPr algn="ctr">
                        <a:lnSpc>
                          <a:spcPct val="150000"/>
                        </a:lnSpc>
                      </a:pPr>
                      <a:r>
                        <a:rPr lang="en-US" sz="2400" dirty="0" smtClean="0">
                          <a:latin typeface="Arial" panose="020B0604020202020204" pitchFamily="34" charset="0"/>
                          <a:cs typeface="Arial" panose="020B0604020202020204" pitchFamily="34" charset="0"/>
                        </a:rPr>
                        <a:t>0</a:t>
                      </a:r>
                      <a:endParaRPr lang="en-US" sz="2400" dirty="0">
                        <a:latin typeface="Arial" panose="020B0604020202020204" pitchFamily="34" charset="0"/>
                        <a:cs typeface="Arial" panose="020B0604020202020204" pitchFamily="34" charset="0"/>
                      </a:endParaRPr>
                    </a:p>
                  </a:txBody>
                  <a:tcPr>
                    <a:solidFill>
                      <a:srgbClr val="2ED4F0"/>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0</a:t>
                      </a:r>
                      <a:endParaRPr lang="en-US" sz="2400" dirty="0">
                        <a:latin typeface="Arial" panose="020B0604020202020204" pitchFamily="34" charset="0"/>
                        <a:cs typeface="Arial" panose="020B0604020202020204" pitchFamily="34" charset="0"/>
                      </a:endParaRPr>
                    </a:p>
                  </a:txBody>
                  <a:tcPr>
                    <a:solidFill>
                      <a:srgbClr val="90EDB5"/>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6</a:t>
                      </a:r>
                      <a:endParaRPr lang="en-US" sz="2400" dirty="0">
                        <a:latin typeface="Arial" panose="020B0604020202020204" pitchFamily="34" charset="0"/>
                        <a:cs typeface="Arial" panose="020B0604020202020204" pitchFamily="34" charset="0"/>
                      </a:endParaRPr>
                    </a:p>
                  </a:txBody>
                  <a:tcPr>
                    <a:solidFill>
                      <a:srgbClr val="F56D5A"/>
                    </a:solidFill>
                  </a:tcPr>
                </a:tc>
              </a:tr>
              <a:tr h="370840">
                <a:tc>
                  <a:txBody>
                    <a:bodyPr/>
                    <a:lstStyle/>
                    <a:p>
                      <a:pPr algn="ctr">
                        <a:lnSpc>
                          <a:spcPct val="150000"/>
                        </a:lnSpc>
                      </a:pPr>
                      <a:r>
                        <a:rPr lang="en-US" sz="2400" dirty="0" smtClean="0">
                          <a:latin typeface="Arial" panose="020B0604020202020204" pitchFamily="34" charset="0"/>
                          <a:cs typeface="Arial" panose="020B0604020202020204" pitchFamily="34" charset="0"/>
                        </a:rPr>
                        <a:t>3</a:t>
                      </a:r>
                      <a:endParaRPr lang="en-US" sz="2400" dirty="0">
                        <a:latin typeface="Arial" panose="020B0604020202020204" pitchFamily="34" charset="0"/>
                        <a:cs typeface="Arial" panose="020B0604020202020204" pitchFamily="34" charset="0"/>
                      </a:endParaRPr>
                    </a:p>
                  </a:txBody>
                  <a:tcPr>
                    <a:solidFill>
                      <a:srgbClr val="2ED4F0"/>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0</a:t>
                      </a:r>
                      <a:endParaRPr lang="en-US" sz="2400" dirty="0">
                        <a:latin typeface="Arial" panose="020B0604020202020204" pitchFamily="34" charset="0"/>
                        <a:cs typeface="Arial" panose="020B0604020202020204" pitchFamily="34" charset="0"/>
                      </a:endParaRPr>
                    </a:p>
                  </a:txBody>
                  <a:tcPr>
                    <a:solidFill>
                      <a:srgbClr val="90EDB5"/>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6</a:t>
                      </a:r>
                      <a:endParaRPr lang="en-US" sz="2400" dirty="0">
                        <a:latin typeface="Arial" panose="020B0604020202020204" pitchFamily="34" charset="0"/>
                        <a:cs typeface="Arial" panose="020B0604020202020204" pitchFamily="34" charset="0"/>
                      </a:endParaRPr>
                    </a:p>
                  </a:txBody>
                  <a:tcPr>
                    <a:solidFill>
                      <a:srgbClr val="F56D5A"/>
                    </a:solidFill>
                  </a:tcPr>
                </a:tc>
              </a:tr>
              <a:tr h="370840">
                <a:tc>
                  <a:txBody>
                    <a:bodyPr/>
                    <a:lstStyle/>
                    <a:p>
                      <a:pPr algn="ctr">
                        <a:lnSpc>
                          <a:spcPct val="150000"/>
                        </a:lnSpc>
                      </a:pPr>
                      <a:r>
                        <a:rPr lang="en-US" sz="2400" dirty="0" smtClean="0">
                          <a:latin typeface="Arial" panose="020B0604020202020204" pitchFamily="34" charset="0"/>
                          <a:cs typeface="Arial" panose="020B0604020202020204" pitchFamily="34" charset="0"/>
                        </a:rPr>
                        <a:t>0</a:t>
                      </a:r>
                      <a:endParaRPr lang="en-US" sz="2400" dirty="0">
                        <a:latin typeface="Arial" panose="020B0604020202020204" pitchFamily="34" charset="0"/>
                        <a:cs typeface="Arial" panose="020B0604020202020204" pitchFamily="34" charset="0"/>
                      </a:endParaRPr>
                    </a:p>
                  </a:txBody>
                  <a:tcPr>
                    <a:solidFill>
                      <a:srgbClr val="2ED4F0"/>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3</a:t>
                      </a:r>
                      <a:endParaRPr lang="en-US" sz="2400" dirty="0">
                        <a:latin typeface="Arial" panose="020B0604020202020204" pitchFamily="34" charset="0"/>
                        <a:cs typeface="Arial" panose="020B0604020202020204" pitchFamily="34" charset="0"/>
                      </a:endParaRPr>
                    </a:p>
                  </a:txBody>
                  <a:tcPr>
                    <a:solidFill>
                      <a:srgbClr val="90EDB5"/>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6</a:t>
                      </a:r>
                      <a:endParaRPr lang="en-US" sz="2400" dirty="0">
                        <a:latin typeface="Arial" panose="020B0604020202020204" pitchFamily="34" charset="0"/>
                        <a:cs typeface="Arial" panose="020B0604020202020204" pitchFamily="34" charset="0"/>
                      </a:endParaRPr>
                    </a:p>
                  </a:txBody>
                  <a:tcPr>
                    <a:solidFill>
                      <a:srgbClr val="F56D5A"/>
                    </a:solidFill>
                  </a:tcPr>
                </a:tc>
              </a:tr>
              <a:tr h="370840">
                <a:tc>
                  <a:txBody>
                    <a:bodyPr/>
                    <a:lstStyle/>
                    <a:p>
                      <a:pPr algn="ctr">
                        <a:lnSpc>
                          <a:spcPct val="150000"/>
                        </a:lnSpc>
                      </a:pPr>
                      <a:r>
                        <a:rPr lang="en-US" sz="2400" dirty="0" smtClean="0">
                          <a:latin typeface="Arial" panose="020B0604020202020204" pitchFamily="34" charset="0"/>
                          <a:cs typeface="Arial" panose="020B0604020202020204" pitchFamily="34" charset="0"/>
                        </a:rPr>
                        <a:t>3</a:t>
                      </a:r>
                      <a:endParaRPr lang="en-US" sz="2400" dirty="0">
                        <a:latin typeface="Arial" panose="020B0604020202020204" pitchFamily="34" charset="0"/>
                        <a:cs typeface="Arial" panose="020B0604020202020204" pitchFamily="34" charset="0"/>
                      </a:endParaRPr>
                    </a:p>
                  </a:txBody>
                  <a:tcPr>
                    <a:solidFill>
                      <a:srgbClr val="2ED4F0"/>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3</a:t>
                      </a:r>
                      <a:endParaRPr lang="en-US" sz="2400" dirty="0">
                        <a:latin typeface="Arial" panose="020B0604020202020204" pitchFamily="34" charset="0"/>
                        <a:cs typeface="Arial" panose="020B0604020202020204" pitchFamily="34" charset="0"/>
                      </a:endParaRPr>
                    </a:p>
                  </a:txBody>
                  <a:tcPr>
                    <a:solidFill>
                      <a:srgbClr val="90EDB5"/>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6</a:t>
                      </a:r>
                      <a:endParaRPr lang="en-US" sz="2400" dirty="0">
                        <a:latin typeface="Arial" panose="020B0604020202020204" pitchFamily="34" charset="0"/>
                        <a:cs typeface="Arial" panose="020B0604020202020204" pitchFamily="34" charset="0"/>
                      </a:endParaRPr>
                    </a:p>
                  </a:txBody>
                  <a:tcPr>
                    <a:solidFill>
                      <a:srgbClr val="F56D5A"/>
                    </a:solidFill>
                  </a:tcPr>
                </a:tc>
              </a:tr>
              <a:tr h="370840">
                <a:tc>
                  <a:txBody>
                    <a:bodyPr/>
                    <a:lstStyle/>
                    <a:p>
                      <a:pPr algn="ctr">
                        <a:lnSpc>
                          <a:spcPct val="150000"/>
                        </a:lnSpc>
                      </a:pPr>
                      <a:r>
                        <a:rPr lang="en-US" sz="2400" dirty="0" smtClean="0">
                          <a:latin typeface="Arial" panose="020B0604020202020204" pitchFamily="34" charset="0"/>
                          <a:cs typeface="Arial" panose="020B0604020202020204" pitchFamily="34" charset="0"/>
                        </a:rPr>
                        <a:t>1</a:t>
                      </a:r>
                      <a:endParaRPr lang="en-US" sz="2400" dirty="0">
                        <a:latin typeface="Arial" panose="020B0604020202020204" pitchFamily="34" charset="0"/>
                        <a:cs typeface="Arial" panose="020B0604020202020204" pitchFamily="34" charset="0"/>
                      </a:endParaRPr>
                    </a:p>
                  </a:txBody>
                  <a:tcPr>
                    <a:solidFill>
                      <a:srgbClr val="2ED4F0"/>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5</a:t>
                      </a:r>
                      <a:endParaRPr lang="en-US" sz="2400" dirty="0">
                        <a:latin typeface="Arial" panose="020B0604020202020204" pitchFamily="34" charset="0"/>
                        <a:cs typeface="Arial" panose="020B0604020202020204" pitchFamily="34" charset="0"/>
                      </a:endParaRPr>
                    </a:p>
                  </a:txBody>
                  <a:tcPr>
                    <a:solidFill>
                      <a:srgbClr val="90EDB5"/>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6</a:t>
                      </a:r>
                      <a:endParaRPr lang="en-US" sz="2400" dirty="0">
                        <a:latin typeface="Arial" panose="020B0604020202020204" pitchFamily="34" charset="0"/>
                        <a:cs typeface="Arial" panose="020B0604020202020204" pitchFamily="34" charset="0"/>
                      </a:endParaRPr>
                    </a:p>
                  </a:txBody>
                  <a:tcPr>
                    <a:solidFill>
                      <a:srgbClr val="F56D5A"/>
                    </a:solidFill>
                  </a:tcPr>
                </a:tc>
              </a:tr>
              <a:tr h="370840">
                <a:tc>
                  <a:txBody>
                    <a:bodyPr/>
                    <a:lstStyle/>
                    <a:p>
                      <a:pPr algn="ctr">
                        <a:lnSpc>
                          <a:spcPct val="150000"/>
                        </a:lnSpc>
                      </a:pPr>
                      <a:r>
                        <a:rPr lang="en-US" sz="2400" dirty="0" smtClean="0">
                          <a:latin typeface="Arial" panose="020B0604020202020204" pitchFamily="34" charset="0"/>
                          <a:cs typeface="Arial" panose="020B0604020202020204" pitchFamily="34" charset="0"/>
                        </a:rPr>
                        <a:t>0</a:t>
                      </a:r>
                      <a:endParaRPr lang="en-US" sz="2400" dirty="0">
                        <a:latin typeface="Arial" panose="020B0604020202020204" pitchFamily="34" charset="0"/>
                        <a:cs typeface="Arial" panose="020B0604020202020204" pitchFamily="34" charset="0"/>
                      </a:endParaRPr>
                    </a:p>
                  </a:txBody>
                  <a:tcPr>
                    <a:solidFill>
                      <a:srgbClr val="2ED4F0"/>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5</a:t>
                      </a:r>
                      <a:endParaRPr lang="en-US" sz="2400" dirty="0">
                        <a:latin typeface="Arial" panose="020B0604020202020204" pitchFamily="34" charset="0"/>
                        <a:cs typeface="Arial" panose="020B0604020202020204" pitchFamily="34" charset="0"/>
                      </a:endParaRPr>
                    </a:p>
                  </a:txBody>
                  <a:tcPr>
                    <a:solidFill>
                      <a:srgbClr val="90EDB5"/>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7</a:t>
                      </a:r>
                      <a:endParaRPr lang="en-US" sz="2400" dirty="0">
                        <a:latin typeface="Arial" panose="020B0604020202020204" pitchFamily="34" charset="0"/>
                        <a:cs typeface="Arial" panose="020B0604020202020204" pitchFamily="34" charset="0"/>
                      </a:endParaRPr>
                    </a:p>
                  </a:txBody>
                  <a:tcPr>
                    <a:solidFill>
                      <a:srgbClr val="F56D5A"/>
                    </a:solidFill>
                  </a:tcPr>
                </a:tc>
              </a:tr>
            </a:tbl>
          </a:graphicData>
        </a:graphic>
      </p:graphicFrame>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7557" y="13022"/>
            <a:ext cx="1542197" cy="1160503"/>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954" y="5730134"/>
            <a:ext cx="1540800" cy="112786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48954" y="1146229"/>
            <a:ext cx="1540800" cy="1284000"/>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42970" y="3563471"/>
            <a:ext cx="1540800" cy="1155600"/>
          </a:xfrm>
          <a:prstGeom prst="rect">
            <a:avLst/>
          </a:prstGeom>
        </p:spPr>
      </p:pic>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42970" y="2434112"/>
            <a:ext cx="1540800" cy="1123500"/>
          </a:xfrm>
          <a:prstGeom prst="rect">
            <a:avLst/>
          </a:prstGeom>
        </p:spPr>
      </p:pic>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42970" y="4719575"/>
            <a:ext cx="1540800" cy="1123500"/>
          </a:xfrm>
          <a:prstGeom prst="rect">
            <a:avLst/>
          </a:prstGeom>
        </p:spPr>
      </p:pic>
      <p:sp>
        <p:nvSpPr>
          <p:cNvPr id="40" name="Rectangle: Rounded Corners 10">
            <a:extLst>
              <a:ext uri="{FF2B5EF4-FFF2-40B4-BE49-F238E27FC236}">
                <a16:creationId xmlns="" xmlns:a16="http://schemas.microsoft.com/office/drawing/2014/main" id="{47E46E37-90AF-4959-BEED-2AF6D32BB5E1}"/>
              </a:ext>
            </a:extLst>
          </p:cNvPr>
          <p:cNvSpPr/>
          <p:nvPr/>
        </p:nvSpPr>
        <p:spPr>
          <a:xfrm>
            <a:off x="10101139" y="3659007"/>
            <a:ext cx="1818829" cy="390428"/>
          </a:xfrm>
          <a:prstGeom prst="roundRect">
            <a:avLst>
              <a:gd name="adj" fmla="val 4773"/>
            </a:avLst>
          </a:prstGeom>
          <a:solidFill>
            <a:schemeClr val="tx1"/>
          </a:solidFill>
          <a:ln>
            <a:noFill/>
          </a:ln>
          <a:effectLst>
            <a:outerShdw blurRad="381000" dist="38100" dir="5400000" algn="t" rotWithShape="0">
              <a:prstClr val="black">
                <a:alpha val="40000"/>
              </a:prstClr>
            </a:outerShdw>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1" name="Rectangle 20"/>
          <p:cNvSpPr/>
          <p:nvPr/>
        </p:nvSpPr>
        <p:spPr>
          <a:xfrm>
            <a:off x="23822" y="1295862"/>
            <a:ext cx="3845670" cy="648000"/>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42"/>
          <p:cNvSpPr/>
          <p:nvPr/>
        </p:nvSpPr>
        <p:spPr>
          <a:xfrm>
            <a:off x="31486" y="1929161"/>
            <a:ext cx="3845670" cy="648000"/>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Rectangle 43"/>
          <p:cNvSpPr/>
          <p:nvPr/>
        </p:nvSpPr>
        <p:spPr>
          <a:xfrm>
            <a:off x="24452" y="2568677"/>
            <a:ext cx="3845670" cy="648000"/>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ectangle 44"/>
          <p:cNvSpPr/>
          <p:nvPr/>
        </p:nvSpPr>
        <p:spPr>
          <a:xfrm>
            <a:off x="23819" y="3219515"/>
            <a:ext cx="3845670" cy="648000"/>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45"/>
          <p:cNvSpPr/>
          <p:nvPr/>
        </p:nvSpPr>
        <p:spPr>
          <a:xfrm>
            <a:off x="24452" y="3871341"/>
            <a:ext cx="3845670" cy="648000"/>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Rectangle 46"/>
          <p:cNvSpPr/>
          <p:nvPr/>
        </p:nvSpPr>
        <p:spPr>
          <a:xfrm>
            <a:off x="24452" y="4521658"/>
            <a:ext cx="3845670" cy="612000"/>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Rectangle 47"/>
          <p:cNvSpPr/>
          <p:nvPr/>
        </p:nvSpPr>
        <p:spPr>
          <a:xfrm>
            <a:off x="24452" y="5140270"/>
            <a:ext cx="3845670" cy="684000"/>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 name="Rectangle 48"/>
          <p:cNvSpPr/>
          <p:nvPr/>
        </p:nvSpPr>
        <p:spPr>
          <a:xfrm>
            <a:off x="33166" y="5829790"/>
            <a:ext cx="3845670" cy="580251"/>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0" name="Rectangle 49"/>
          <p:cNvSpPr/>
          <p:nvPr/>
        </p:nvSpPr>
        <p:spPr>
          <a:xfrm>
            <a:off x="24452" y="6408525"/>
            <a:ext cx="3845670" cy="684000"/>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2" name="Rectangle: Rounded Corners 10">
            <a:extLst>
              <a:ext uri="{FF2B5EF4-FFF2-40B4-BE49-F238E27FC236}">
                <a16:creationId xmlns="" xmlns:a16="http://schemas.microsoft.com/office/drawing/2014/main" id="{47E46E37-90AF-4959-BEED-2AF6D32BB5E1}"/>
              </a:ext>
            </a:extLst>
          </p:cNvPr>
          <p:cNvSpPr/>
          <p:nvPr/>
        </p:nvSpPr>
        <p:spPr>
          <a:xfrm>
            <a:off x="10088439" y="1897706"/>
            <a:ext cx="1818829" cy="390428"/>
          </a:xfrm>
          <a:prstGeom prst="roundRect">
            <a:avLst>
              <a:gd name="adj" fmla="val 4773"/>
            </a:avLst>
          </a:prstGeom>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IN">
              <a:solidFill>
                <a:prstClr val="white"/>
              </a:solidFill>
            </a:endParaRPr>
          </a:p>
        </p:txBody>
      </p:sp>
      <p:sp>
        <p:nvSpPr>
          <p:cNvPr id="53" name="Rectangle: Rounded Corners 10">
            <a:extLst>
              <a:ext uri="{FF2B5EF4-FFF2-40B4-BE49-F238E27FC236}">
                <a16:creationId xmlns="" xmlns:a16="http://schemas.microsoft.com/office/drawing/2014/main" id="{47E46E37-90AF-4959-BEED-2AF6D32BB5E1}"/>
              </a:ext>
            </a:extLst>
          </p:cNvPr>
          <p:cNvSpPr/>
          <p:nvPr/>
        </p:nvSpPr>
        <p:spPr>
          <a:xfrm>
            <a:off x="10101139" y="3654606"/>
            <a:ext cx="1818829" cy="390428"/>
          </a:xfrm>
          <a:prstGeom prst="roundRect">
            <a:avLst>
              <a:gd name="adj" fmla="val 4773"/>
            </a:avLst>
          </a:prstGeom>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IN">
              <a:solidFill>
                <a:prstClr val="white"/>
              </a:solidFill>
            </a:endParaRPr>
          </a:p>
        </p:txBody>
      </p:sp>
      <p:sp>
        <p:nvSpPr>
          <p:cNvPr id="57" name="Rectangle: Rounded Corners 10">
            <a:extLst>
              <a:ext uri="{FF2B5EF4-FFF2-40B4-BE49-F238E27FC236}">
                <a16:creationId xmlns="" xmlns:a16="http://schemas.microsoft.com/office/drawing/2014/main" id="{47E46E37-90AF-4959-BEED-2AF6D32BB5E1}"/>
              </a:ext>
            </a:extLst>
          </p:cNvPr>
          <p:cNvSpPr/>
          <p:nvPr/>
        </p:nvSpPr>
        <p:spPr>
          <a:xfrm>
            <a:off x="10113839" y="3653678"/>
            <a:ext cx="1818829" cy="390428"/>
          </a:xfrm>
          <a:prstGeom prst="roundRect">
            <a:avLst>
              <a:gd name="adj" fmla="val 4773"/>
            </a:avLst>
          </a:prstGeom>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IN">
              <a:solidFill>
                <a:prstClr val="white"/>
              </a:solidFill>
            </a:endParaRPr>
          </a:p>
        </p:txBody>
      </p:sp>
      <p:sp>
        <p:nvSpPr>
          <p:cNvPr id="58" name="Rectangle: Rounded Corners 10">
            <a:extLst>
              <a:ext uri="{FF2B5EF4-FFF2-40B4-BE49-F238E27FC236}">
                <a16:creationId xmlns="" xmlns:a16="http://schemas.microsoft.com/office/drawing/2014/main" id="{47E46E37-90AF-4959-BEED-2AF6D32BB5E1}"/>
              </a:ext>
            </a:extLst>
          </p:cNvPr>
          <p:cNvSpPr/>
          <p:nvPr/>
        </p:nvSpPr>
        <p:spPr>
          <a:xfrm>
            <a:off x="10101139" y="3845249"/>
            <a:ext cx="1818829" cy="198000"/>
          </a:xfrm>
          <a:prstGeom prst="roundRect">
            <a:avLst>
              <a:gd name="adj" fmla="val 4773"/>
            </a:avLst>
          </a:prstGeom>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IN">
              <a:solidFill>
                <a:prstClr val="white"/>
              </a:solidFill>
            </a:endParaRPr>
          </a:p>
        </p:txBody>
      </p:sp>
      <p:graphicFrame>
        <p:nvGraphicFramePr>
          <p:cNvPr id="22" name="Table 21"/>
          <p:cNvGraphicFramePr>
            <a:graphicFrameLocks noGrp="1"/>
          </p:cNvGraphicFramePr>
          <p:nvPr>
            <p:extLst>
              <p:ext uri="{D42A27DB-BD31-4B8C-83A1-F6EECF244321}">
                <p14:modId xmlns:p14="http://schemas.microsoft.com/office/powerpoint/2010/main" val="2303793698"/>
              </p:ext>
            </p:extLst>
          </p:nvPr>
        </p:nvGraphicFramePr>
        <p:xfrm>
          <a:off x="4474565" y="1583524"/>
          <a:ext cx="4838700" cy="3627120"/>
        </p:xfrm>
        <a:graphic>
          <a:graphicData uri="http://schemas.openxmlformats.org/drawingml/2006/table">
            <a:tbl>
              <a:tblPr firstRow="1" bandRow="1">
                <a:tableStyleId>{93296810-A885-4BE3-A3E7-6D5BEEA58F35}</a:tableStyleId>
              </a:tblPr>
              <a:tblGrid>
                <a:gridCol w="1612900"/>
                <a:gridCol w="1612900"/>
                <a:gridCol w="1612900"/>
              </a:tblGrid>
              <a:tr h="370840">
                <a:tc>
                  <a:txBody>
                    <a:bodyPr/>
                    <a:lstStyle/>
                    <a:p>
                      <a:pPr algn="ctr"/>
                      <a:r>
                        <a:rPr lang="en-US" sz="2800" dirty="0" smtClean="0">
                          <a:solidFill>
                            <a:schemeClr val="tx1"/>
                          </a:solidFill>
                        </a:rPr>
                        <a:t>a</a:t>
                      </a:r>
                      <a:endParaRPr lang="en-US" sz="2800" dirty="0">
                        <a:solidFill>
                          <a:schemeClr val="tx1"/>
                        </a:solidFill>
                      </a:endParaRPr>
                    </a:p>
                  </a:txBody>
                  <a:tcPr>
                    <a:solidFill>
                      <a:srgbClr val="2ED4F0"/>
                    </a:solidFill>
                  </a:tcPr>
                </a:tc>
                <a:tc>
                  <a:txBody>
                    <a:bodyPr/>
                    <a:lstStyle/>
                    <a:p>
                      <a:pPr algn="ctr"/>
                      <a:r>
                        <a:rPr lang="en-US" sz="2800" dirty="0" smtClean="0">
                          <a:solidFill>
                            <a:schemeClr val="tx1"/>
                          </a:solidFill>
                        </a:rPr>
                        <a:t>b</a:t>
                      </a:r>
                      <a:endParaRPr lang="en-US" sz="2800" dirty="0">
                        <a:solidFill>
                          <a:schemeClr val="tx1"/>
                        </a:solidFill>
                      </a:endParaRPr>
                    </a:p>
                  </a:txBody>
                  <a:tcPr>
                    <a:solidFill>
                      <a:srgbClr val="90EDB5"/>
                    </a:solidFill>
                  </a:tcPr>
                </a:tc>
                <a:tc>
                  <a:txBody>
                    <a:bodyPr/>
                    <a:lstStyle/>
                    <a:p>
                      <a:pPr algn="ctr"/>
                      <a:r>
                        <a:rPr lang="en-US" sz="2800" dirty="0" smtClean="0">
                          <a:solidFill>
                            <a:schemeClr val="tx1"/>
                          </a:solidFill>
                        </a:rPr>
                        <a:t>c</a:t>
                      </a:r>
                      <a:endParaRPr lang="en-US" sz="2800" dirty="0">
                        <a:solidFill>
                          <a:schemeClr val="tx1"/>
                        </a:solidFill>
                      </a:endParaRPr>
                    </a:p>
                  </a:txBody>
                  <a:tcPr>
                    <a:solidFill>
                      <a:srgbClr val="F56D5A"/>
                    </a:solidFill>
                  </a:tcPr>
                </a:tc>
              </a:tr>
              <a:tr h="370840">
                <a:tc>
                  <a:txBody>
                    <a:bodyPr/>
                    <a:lstStyle/>
                    <a:p>
                      <a:pPr algn="ctr"/>
                      <a:r>
                        <a:rPr lang="en-US" sz="2800" dirty="0" smtClean="0"/>
                        <a:t>0</a:t>
                      </a:r>
                      <a:endParaRPr lang="en-US" sz="2800" dirty="0"/>
                    </a:p>
                  </a:txBody>
                  <a:tcPr>
                    <a:solidFill>
                      <a:srgbClr val="2ED4F0"/>
                    </a:solidFill>
                  </a:tcPr>
                </a:tc>
                <a:tc>
                  <a:txBody>
                    <a:bodyPr/>
                    <a:lstStyle/>
                    <a:p>
                      <a:pPr algn="ctr"/>
                      <a:r>
                        <a:rPr lang="en-US" sz="2800" dirty="0" smtClean="0"/>
                        <a:t>0</a:t>
                      </a:r>
                      <a:endParaRPr lang="en-US" sz="2800" dirty="0"/>
                    </a:p>
                  </a:txBody>
                  <a:tcPr>
                    <a:solidFill>
                      <a:srgbClr val="90EDB5"/>
                    </a:solidFill>
                  </a:tcPr>
                </a:tc>
                <a:tc>
                  <a:txBody>
                    <a:bodyPr/>
                    <a:lstStyle/>
                    <a:p>
                      <a:pPr algn="ctr"/>
                      <a:r>
                        <a:rPr lang="en-US" sz="2800" dirty="0" smtClean="0"/>
                        <a:t>0</a:t>
                      </a:r>
                      <a:endParaRPr lang="en-US" sz="2800" dirty="0"/>
                    </a:p>
                  </a:txBody>
                  <a:tcPr>
                    <a:solidFill>
                      <a:srgbClr val="F56D5A"/>
                    </a:solidFill>
                  </a:tcPr>
                </a:tc>
              </a:tr>
              <a:tr h="370840">
                <a:tc>
                  <a:txBody>
                    <a:bodyPr/>
                    <a:lstStyle/>
                    <a:p>
                      <a:pPr algn="ctr"/>
                      <a:r>
                        <a:rPr lang="en-US" sz="2800" dirty="0" smtClean="0"/>
                        <a:t>0</a:t>
                      </a:r>
                      <a:endParaRPr lang="en-US" sz="2800" dirty="0"/>
                    </a:p>
                  </a:txBody>
                  <a:tcPr>
                    <a:solidFill>
                      <a:srgbClr val="2ED4F0"/>
                    </a:solidFill>
                  </a:tcPr>
                </a:tc>
                <a:tc>
                  <a:txBody>
                    <a:bodyPr/>
                    <a:lstStyle/>
                    <a:p>
                      <a:pPr algn="ctr"/>
                      <a:r>
                        <a:rPr lang="en-US" sz="2800" dirty="0" smtClean="0"/>
                        <a:t>5</a:t>
                      </a:r>
                      <a:endParaRPr lang="en-US" sz="2800" dirty="0"/>
                    </a:p>
                  </a:txBody>
                  <a:tcPr>
                    <a:solidFill>
                      <a:srgbClr val="90EDB5"/>
                    </a:solidFill>
                  </a:tcPr>
                </a:tc>
                <a:tc>
                  <a:txBody>
                    <a:bodyPr/>
                    <a:lstStyle/>
                    <a:p>
                      <a:pPr algn="ctr"/>
                      <a:r>
                        <a:rPr lang="en-US" sz="2800" dirty="0" smtClean="0"/>
                        <a:t>0</a:t>
                      </a:r>
                      <a:endParaRPr lang="en-US" sz="2800" dirty="0"/>
                    </a:p>
                  </a:txBody>
                  <a:tcPr>
                    <a:solidFill>
                      <a:srgbClr val="F56D5A"/>
                    </a:solidFill>
                  </a:tcPr>
                </a:tc>
              </a:tr>
              <a:tr h="370840">
                <a:tc>
                  <a:txBody>
                    <a:bodyPr/>
                    <a:lstStyle/>
                    <a:p>
                      <a:pPr algn="ctr"/>
                      <a:r>
                        <a:rPr lang="en-US" sz="2800" dirty="0" smtClean="0"/>
                        <a:t>3</a:t>
                      </a:r>
                      <a:endParaRPr lang="en-US" sz="2800" dirty="0"/>
                    </a:p>
                  </a:txBody>
                  <a:tcPr>
                    <a:solidFill>
                      <a:srgbClr val="2ED4F0"/>
                    </a:solidFill>
                  </a:tcPr>
                </a:tc>
                <a:tc>
                  <a:txBody>
                    <a:bodyPr/>
                    <a:lstStyle/>
                    <a:p>
                      <a:pPr algn="ctr"/>
                      <a:r>
                        <a:rPr lang="en-US" sz="2800" dirty="0" smtClean="0"/>
                        <a:t>2</a:t>
                      </a:r>
                      <a:endParaRPr lang="en-US" sz="2800" dirty="0"/>
                    </a:p>
                  </a:txBody>
                  <a:tcPr>
                    <a:solidFill>
                      <a:srgbClr val="90EDB5"/>
                    </a:solidFill>
                  </a:tcPr>
                </a:tc>
                <a:tc>
                  <a:txBody>
                    <a:bodyPr/>
                    <a:lstStyle/>
                    <a:p>
                      <a:pPr algn="ctr"/>
                      <a:r>
                        <a:rPr lang="en-US" sz="2800" dirty="0" smtClean="0"/>
                        <a:t>0</a:t>
                      </a:r>
                      <a:endParaRPr lang="en-US" sz="2800" dirty="0"/>
                    </a:p>
                  </a:txBody>
                  <a:tcPr>
                    <a:solidFill>
                      <a:srgbClr val="F56D5A"/>
                    </a:solidFill>
                  </a:tcPr>
                </a:tc>
              </a:tr>
              <a:tr h="370840">
                <a:tc>
                  <a:txBody>
                    <a:bodyPr/>
                    <a:lstStyle/>
                    <a:p>
                      <a:pPr algn="ctr"/>
                      <a:r>
                        <a:rPr lang="en-US" sz="2800" dirty="0" smtClean="0"/>
                        <a:t>3</a:t>
                      </a:r>
                      <a:endParaRPr lang="en-US" sz="2800" dirty="0"/>
                    </a:p>
                  </a:txBody>
                  <a:tcPr>
                    <a:solidFill>
                      <a:srgbClr val="2ED4F0"/>
                    </a:solidFill>
                  </a:tcPr>
                </a:tc>
                <a:tc>
                  <a:txBody>
                    <a:bodyPr/>
                    <a:lstStyle/>
                    <a:p>
                      <a:pPr algn="ctr"/>
                      <a:r>
                        <a:rPr lang="en-US" sz="2800" dirty="0" smtClean="0"/>
                        <a:t>0</a:t>
                      </a:r>
                      <a:endParaRPr lang="en-US" sz="2800" dirty="0"/>
                    </a:p>
                  </a:txBody>
                  <a:tcPr>
                    <a:solidFill>
                      <a:srgbClr val="90EDB5"/>
                    </a:solidFill>
                  </a:tcPr>
                </a:tc>
                <a:tc>
                  <a:txBody>
                    <a:bodyPr/>
                    <a:lstStyle/>
                    <a:p>
                      <a:pPr algn="ctr"/>
                      <a:r>
                        <a:rPr lang="en-US" sz="2800" dirty="0" smtClean="0"/>
                        <a:t>2</a:t>
                      </a:r>
                      <a:endParaRPr lang="en-US" sz="2800" dirty="0"/>
                    </a:p>
                  </a:txBody>
                  <a:tcPr>
                    <a:solidFill>
                      <a:srgbClr val="F56D5A"/>
                    </a:solidFill>
                  </a:tcPr>
                </a:tc>
              </a:tr>
              <a:tr h="370840">
                <a:tc>
                  <a:txBody>
                    <a:bodyPr/>
                    <a:lstStyle/>
                    <a:p>
                      <a:pPr algn="ctr"/>
                      <a:r>
                        <a:rPr lang="en-US" sz="2800" dirty="0" smtClean="0"/>
                        <a:t>3</a:t>
                      </a:r>
                      <a:endParaRPr lang="en-US" sz="2800" dirty="0"/>
                    </a:p>
                  </a:txBody>
                  <a:tcPr>
                    <a:solidFill>
                      <a:srgbClr val="2ED4F0"/>
                    </a:solidFill>
                  </a:tcPr>
                </a:tc>
                <a:tc>
                  <a:txBody>
                    <a:bodyPr/>
                    <a:lstStyle/>
                    <a:p>
                      <a:pPr algn="ctr"/>
                      <a:r>
                        <a:rPr lang="en-US" sz="2800" dirty="0" smtClean="0"/>
                        <a:t>5</a:t>
                      </a:r>
                      <a:endParaRPr lang="en-US" sz="2800" dirty="0"/>
                    </a:p>
                  </a:txBody>
                  <a:tcPr>
                    <a:solidFill>
                      <a:srgbClr val="90EDB5"/>
                    </a:solidFill>
                  </a:tcPr>
                </a:tc>
                <a:tc>
                  <a:txBody>
                    <a:bodyPr/>
                    <a:lstStyle/>
                    <a:p>
                      <a:pPr algn="ctr"/>
                      <a:r>
                        <a:rPr lang="en-US" sz="2800" dirty="0" smtClean="0"/>
                        <a:t>2</a:t>
                      </a:r>
                      <a:endParaRPr lang="en-US" sz="2800" dirty="0"/>
                    </a:p>
                  </a:txBody>
                  <a:tcPr>
                    <a:solidFill>
                      <a:srgbClr val="F56D5A"/>
                    </a:solidFill>
                  </a:tcPr>
                </a:tc>
              </a:tr>
              <a:tr h="370840">
                <a:tc>
                  <a:txBody>
                    <a:bodyPr/>
                    <a:lstStyle/>
                    <a:p>
                      <a:pPr algn="ctr"/>
                      <a:r>
                        <a:rPr lang="en-US" sz="2800" dirty="0" smtClean="0"/>
                        <a:t>3</a:t>
                      </a:r>
                      <a:endParaRPr lang="en-US" sz="2800" dirty="0"/>
                    </a:p>
                  </a:txBody>
                  <a:tcPr>
                    <a:solidFill>
                      <a:srgbClr val="2ED4F0"/>
                    </a:solidFill>
                  </a:tcPr>
                </a:tc>
                <a:tc>
                  <a:txBody>
                    <a:bodyPr/>
                    <a:lstStyle/>
                    <a:p>
                      <a:pPr algn="ctr"/>
                      <a:r>
                        <a:rPr lang="en-US" sz="2800" dirty="0" smtClean="0"/>
                        <a:t>0</a:t>
                      </a:r>
                      <a:endParaRPr lang="en-US" sz="2800" dirty="0"/>
                    </a:p>
                  </a:txBody>
                  <a:tcPr>
                    <a:solidFill>
                      <a:srgbClr val="90EDB5"/>
                    </a:solidFill>
                  </a:tcPr>
                </a:tc>
                <a:tc>
                  <a:txBody>
                    <a:bodyPr/>
                    <a:lstStyle/>
                    <a:p>
                      <a:pPr algn="ctr"/>
                      <a:r>
                        <a:rPr lang="en-US" sz="2800" dirty="0" smtClean="0"/>
                        <a:t>7</a:t>
                      </a:r>
                      <a:endParaRPr lang="en-US" sz="2800" dirty="0"/>
                    </a:p>
                  </a:txBody>
                  <a:tcPr>
                    <a:solidFill>
                      <a:srgbClr val="F56D5A"/>
                    </a:solidFill>
                  </a:tcPr>
                </a:tc>
              </a:tr>
            </a:tbl>
          </a:graphicData>
        </a:graphic>
      </p:graphicFrame>
      <p:sp>
        <p:nvSpPr>
          <p:cNvPr id="59" name="TextBox 13">
            <a:extLst>
              <a:ext uri="{FF2B5EF4-FFF2-40B4-BE49-F238E27FC236}">
                <a16:creationId xmlns="" xmlns:a16="http://schemas.microsoft.com/office/drawing/2014/main" id="{2EA711AA-0AAC-4805-AD5D-D5154FCB923C}"/>
              </a:ext>
            </a:extLst>
          </p:cNvPr>
          <p:cNvSpPr txBox="1"/>
          <p:nvPr/>
        </p:nvSpPr>
        <p:spPr>
          <a:xfrm>
            <a:off x="4643291" y="315232"/>
            <a:ext cx="4691610"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4800" dirty="0" err="1" smtClean="0">
                <a:solidFill>
                  <a:schemeClr val="tx1">
                    <a:alpha val="70000"/>
                  </a:schemeClr>
                </a:solidFill>
                <a:latin typeface="Eurostile BQ" pitchFamily="50" charset="0"/>
              </a:rPr>
              <a:t>Tổng</a:t>
            </a:r>
            <a:r>
              <a:rPr lang="en-IN" sz="4800" dirty="0" smtClean="0">
                <a:solidFill>
                  <a:schemeClr val="tx1">
                    <a:alpha val="70000"/>
                  </a:schemeClr>
                </a:solidFill>
                <a:latin typeface="Eurostile BQ" pitchFamily="50" charset="0"/>
              </a:rPr>
              <a:t> chi </a:t>
            </a:r>
            <a:r>
              <a:rPr lang="en-IN" sz="4800" dirty="0" err="1" smtClean="0">
                <a:solidFill>
                  <a:schemeClr val="tx1">
                    <a:alpha val="70000"/>
                  </a:schemeClr>
                </a:solidFill>
                <a:latin typeface="Eurostile BQ" pitchFamily="50" charset="0"/>
              </a:rPr>
              <a:t>phí</a:t>
            </a:r>
            <a:r>
              <a:rPr lang="en-IN" sz="4800" dirty="0" smtClean="0">
                <a:solidFill>
                  <a:schemeClr val="tx1">
                    <a:alpha val="70000"/>
                  </a:schemeClr>
                </a:solidFill>
                <a:latin typeface="Eurostile BQ" pitchFamily="50" charset="0"/>
              </a:rPr>
              <a:t>: 9</a:t>
            </a:r>
            <a:endParaRPr lang="en-IN" sz="2400" dirty="0">
              <a:solidFill>
                <a:schemeClr val="tx1">
                  <a:alpha val="70000"/>
                </a:schemeClr>
              </a:solidFill>
              <a:latin typeface="Eurostile BQ" pitchFamily="50" charset="0"/>
            </a:endParaRPr>
          </a:p>
        </p:txBody>
      </p:sp>
      <p:sp>
        <p:nvSpPr>
          <p:cNvPr id="34" name="TextBox 13">
            <a:extLst>
              <a:ext uri="{FF2B5EF4-FFF2-40B4-BE49-F238E27FC236}">
                <a16:creationId xmlns="" xmlns:a16="http://schemas.microsoft.com/office/drawing/2014/main" id="{2EA711AA-0AAC-4805-AD5D-D5154FCB923C}"/>
              </a:ext>
            </a:extLst>
          </p:cNvPr>
          <p:cNvSpPr txBox="1"/>
          <p:nvPr/>
        </p:nvSpPr>
        <p:spPr>
          <a:xfrm>
            <a:off x="4639762" y="5747356"/>
            <a:ext cx="4691610"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4800" dirty="0" err="1" smtClean="0">
                <a:solidFill>
                  <a:schemeClr val="tx1">
                    <a:alpha val="70000"/>
                  </a:schemeClr>
                </a:solidFill>
                <a:latin typeface="Eurostile BQ" pitchFamily="50" charset="0"/>
              </a:rPr>
              <a:t>Tổng</a:t>
            </a:r>
            <a:r>
              <a:rPr lang="en-IN" sz="4800" dirty="0" smtClean="0">
                <a:solidFill>
                  <a:schemeClr val="tx1">
                    <a:alpha val="70000"/>
                  </a:schemeClr>
                </a:solidFill>
                <a:latin typeface="Eurostile BQ" pitchFamily="50" charset="0"/>
              </a:rPr>
              <a:t> chi </a:t>
            </a:r>
            <a:r>
              <a:rPr lang="en-IN" sz="4800" dirty="0" err="1" smtClean="0">
                <a:solidFill>
                  <a:schemeClr val="tx1">
                    <a:alpha val="70000"/>
                  </a:schemeClr>
                </a:solidFill>
                <a:latin typeface="Eurostile BQ" pitchFamily="50" charset="0"/>
              </a:rPr>
              <a:t>phí</a:t>
            </a:r>
            <a:r>
              <a:rPr lang="en-IN" sz="4800" dirty="0" smtClean="0">
                <a:solidFill>
                  <a:schemeClr val="tx1">
                    <a:alpha val="70000"/>
                  </a:schemeClr>
                </a:solidFill>
                <a:latin typeface="Eurostile BQ" pitchFamily="50" charset="0"/>
              </a:rPr>
              <a:t>: </a:t>
            </a:r>
            <a:r>
              <a:rPr lang="en-IN" sz="4800" dirty="0" smtClean="0">
                <a:solidFill>
                  <a:schemeClr val="tx1">
                    <a:alpha val="70000"/>
                  </a:schemeClr>
                </a:solidFill>
                <a:latin typeface="Eurostile BQ" pitchFamily="50" charset="0"/>
              </a:rPr>
              <a:t>5</a:t>
            </a:r>
            <a:endParaRPr lang="en-IN" sz="2400" dirty="0">
              <a:solidFill>
                <a:schemeClr val="tx1">
                  <a:alpha val="70000"/>
                </a:schemeClr>
              </a:solidFill>
              <a:latin typeface="Eurostile BQ" pitchFamily="50" charset="0"/>
            </a:endParaRPr>
          </a:p>
        </p:txBody>
      </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331372" y="5210660"/>
            <a:ext cx="2601296" cy="1463229"/>
          </a:xfrm>
          <a:prstGeom prst="rect">
            <a:avLst/>
          </a:prstGeom>
        </p:spPr>
      </p:pic>
    </p:spTree>
    <p:extLst>
      <p:ext uri="{BB962C8B-B14F-4D97-AF65-F5344CB8AC3E}">
        <p14:creationId xmlns:p14="http://schemas.microsoft.com/office/powerpoint/2010/main" val="375425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45"/>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4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48"/>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5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0" nodeType="clickEffect">
                                  <p:stCondLst>
                                    <p:cond delay="0"/>
                                  </p:stCondLst>
                                  <p:childTnLst>
                                    <p:set>
                                      <p:cBhvr>
                                        <p:cTn id="25" dur="1" fill="hold">
                                          <p:stCondLst>
                                            <p:cond delay="0"/>
                                          </p:stCondLst>
                                        </p:cTn>
                                        <p:tgtEl>
                                          <p:spTgt spid="21"/>
                                        </p:tgtEl>
                                        <p:attrNameLst>
                                          <p:attrName>style.visibility</p:attrName>
                                        </p:attrNameLst>
                                      </p:cBhvr>
                                      <p:to>
                                        <p:strVal val="hidden"/>
                                      </p:to>
                                    </p:set>
                                  </p:childTnLst>
                                </p:cTn>
                              </p:par>
                              <p:par>
                                <p:cTn id="26" presetID="1" presetClass="entr" presetSubtype="0" fill="hold" grpId="1" nodeType="withEffect">
                                  <p:stCondLst>
                                    <p:cond delay="0"/>
                                  </p:stCondLst>
                                  <p:childTnLst>
                                    <p:set>
                                      <p:cBhvr>
                                        <p:cTn id="27" dur="1" fill="hold">
                                          <p:stCondLst>
                                            <p:cond delay="0"/>
                                          </p:stCondLst>
                                        </p:cTn>
                                        <p:tgtEl>
                                          <p:spTgt spid="4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0" nodeType="clickEffect">
                                  <p:stCondLst>
                                    <p:cond delay="0"/>
                                  </p:stCondLst>
                                  <p:childTnLst>
                                    <p:set>
                                      <p:cBhvr>
                                        <p:cTn id="31" dur="1" fill="hold">
                                          <p:stCondLst>
                                            <p:cond delay="0"/>
                                          </p:stCondLst>
                                        </p:cTn>
                                        <p:tgtEl>
                                          <p:spTgt spid="43"/>
                                        </p:tgtEl>
                                        <p:attrNameLst>
                                          <p:attrName>style.visibility</p:attrName>
                                        </p:attrNameLst>
                                      </p:cBhvr>
                                      <p:to>
                                        <p:strVal val="hidden"/>
                                      </p:to>
                                    </p:set>
                                  </p:childTnLst>
                                </p:cTn>
                              </p:par>
                              <p:par>
                                <p:cTn id="32" presetID="1" presetClass="exit" presetSubtype="0" fill="hold" grpId="0" nodeType="withEffect">
                                  <p:stCondLst>
                                    <p:cond delay="0"/>
                                  </p:stCondLst>
                                  <p:childTnLst>
                                    <p:set>
                                      <p:cBhvr>
                                        <p:cTn id="33" dur="1" fill="hold">
                                          <p:stCondLst>
                                            <p:cond delay="0"/>
                                          </p:stCondLst>
                                        </p:cTn>
                                        <p:tgtEl>
                                          <p:spTgt spid="40"/>
                                        </p:tgtEl>
                                        <p:attrNameLst>
                                          <p:attrName>style.visibility</p:attrName>
                                        </p:attrNameLst>
                                      </p:cBhvr>
                                      <p:to>
                                        <p:strVal val="hidden"/>
                                      </p:to>
                                    </p:set>
                                  </p:childTnLst>
                                </p:cTn>
                              </p:par>
                              <p:par>
                                <p:cTn id="34" presetID="1" presetClass="entr" presetSubtype="0" fill="hold" grpId="2" nodeType="withEffect">
                                  <p:stCondLst>
                                    <p:cond delay="0"/>
                                  </p:stCondLst>
                                  <p:childTnLst>
                                    <p:set>
                                      <p:cBhvr>
                                        <p:cTn id="35" dur="1" fill="hold">
                                          <p:stCondLst>
                                            <p:cond delay="0"/>
                                          </p:stCondLst>
                                        </p:cTn>
                                        <p:tgtEl>
                                          <p:spTgt spid="5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2" nodeType="clickEffect">
                                  <p:stCondLst>
                                    <p:cond delay="0"/>
                                  </p:stCondLst>
                                  <p:childTnLst>
                                    <p:set>
                                      <p:cBhvr>
                                        <p:cTn id="39" dur="1" fill="hold">
                                          <p:stCondLst>
                                            <p:cond delay="0"/>
                                          </p:stCondLst>
                                        </p:cTn>
                                        <p:tgtEl>
                                          <p:spTgt spid="40"/>
                                        </p:tgtEl>
                                        <p:attrNameLst>
                                          <p:attrName>style.visibility</p:attrName>
                                        </p:attrNameLst>
                                      </p:cBhvr>
                                      <p:to>
                                        <p:strVal val="visible"/>
                                      </p:to>
                                    </p:set>
                                  </p:childTnLst>
                                </p:cTn>
                              </p:par>
                              <p:par>
                                <p:cTn id="40" presetID="1" presetClass="exit" presetSubtype="0" fill="hold" grpId="0" nodeType="withEffect">
                                  <p:stCondLst>
                                    <p:cond delay="0"/>
                                  </p:stCondLst>
                                  <p:childTnLst>
                                    <p:set>
                                      <p:cBhvr>
                                        <p:cTn id="41" dur="1" fill="hold">
                                          <p:stCondLst>
                                            <p:cond delay="0"/>
                                          </p:stCondLst>
                                        </p:cTn>
                                        <p:tgtEl>
                                          <p:spTgt spid="52"/>
                                        </p:tgtEl>
                                        <p:attrNameLst>
                                          <p:attrName>style.visibility</p:attrName>
                                        </p:attrNameLst>
                                      </p:cBhvr>
                                      <p:to>
                                        <p:strVal val="hidden"/>
                                      </p:to>
                                    </p:set>
                                  </p:childTnLst>
                                </p:cTn>
                              </p:par>
                              <p:par>
                                <p:cTn id="42" presetID="1" presetClass="entr" presetSubtype="0" fill="hold" grpId="3" nodeType="withEffect">
                                  <p:stCondLst>
                                    <p:cond delay="0"/>
                                  </p:stCondLst>
                                  <p:childTnLst>
                                    <p:set>
                                      <p:cBhvr>
                                        <p:cTn id="43" dur="1" fill="hold">
                                          <p:stCondLst>
                                            <p:cond delay="0"/>
                                          </p:stCondLst>
                                        </p:cTn>
                                        <p:tgtEl>
                                          <p:spTgt spid="52"/>
                                        </p:tgtEl>
                                        <p:attrNameLst>
                                          <p:attrName>style.visibility</p:attrName>
                                        </p:attrNameLst>
                                      </p:cBhvr>
                                      <p:to>
                                        <p:strVal val="visible"/>
                                      </p:to>
                                    </p:set>
                                  </p:childTnLst>
                                </p:cTn>
                              </p:par>
                              <p:par>
                                <p:cTn id="44" presetID="1" presetClass="exit" presetSubtype="0" fill="hold" grpId="1" nodeType="withEffect">
                                  <p:stCondLst>
                                    <p:cond delay="0"/>
                                  </p:stCondLst>
                                  <p:childTnLst>
                                    <p:set>
                                      <p:cBhvr>
                                        <p:cTn id="45" dur="1" fill="hold">
                                          <p:stCondLst>
                                            <p:cond delay="0"/>
                                          </p:stCondLst>
                                        </p:cTn>
                                        <p:tgtEl>
                                          <p:spTgt spid="44"/>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45"/>
                                        </p:tgtEl>
                                        <p:attrNameLst>
                                          <p:attrName>style.visibility</p:attrName>
                                        </p:attrNameLst>
                                      </p:cBhvr>
                                      <p:to>
                                        <p:strVal val="hidden"/>
                                      </p:to>
                                    </p:set>
                                  </p:childTnLst>
                                </p:cTn>
                              </p:par>
                              <p:par>
                                <p:cTn id="50" presetID="42" presetClass="path" presetSubtype="0" accel="50000" decel="50000" fill="hold" grpId="3" nodeType="withEffect">
                                  <p:stCondLst>
                                    <p:cond delay="0"/>
                                  </p:stCondLst>
                                  <p:childTnLst>
                                    <p:animMotion origin="layout" path="M 5E-6 -0.00185 L -0.00104 -0.31065 " pathEditMode="relative" rAng="0" ptsTypes="AA">
                                      <p:cBhvr>
                                        <p:cTn id="51" dur="2000" fill="hold"/>
                                        <p:tgtEl>
                                          <p:spTgt spid="40"/>
                                        </p:tgtEl>
                                        <p:attrNameLst>
                                          <p:attrName>ppt_x</p:attrName>
                                          <p:attrName>ppt_y</p:attrName>
                                        </p:attrNameLst>
                                      </p:cBhvr>
                                      <p:rCtr x="-52" y="-15440"/>
                                    </p:animMotion>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46"/>
                                        </p:tgtEl>
                                        <p:attrNameLst>
                                          <p:attrName>style.visibility</p:attrName>
                                        </p:attrNameLst>
                                      </p:cBhvr>
                                      <p:to>
                                        <p:strVal val="hidden"/>
                                      </p:to>
                                    </p:set>
                                  </p:childTnLst>
                                </p:cTn>
                              </p:par>
                              <p:par>
                                <p:cTn id="56" presetID="1" presetClass="entr" presetSubtype="0" fill="hold" grpId="1" nodeType="withEffect">
                                  <p:stCondLst>
                                    <p:cond delay="0"/>
                                  </p:stCondLst>
                                  <p:childTnLst>
                                    <p:set>
                                      <p:cBhvr>
                                        <p:cTn id="57" dur="1" fill="hold">
                                          <p:stCondLst>
                                            <p:cond delay="0"/>
                                          </p:stCondLst>
                                        </p:cTn>
                                        <p:tgtEl>
                                          <p:spTgt spid="53"/>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grpId="1" nodeType="clickEffect">
                                  <p:stCondLst>
                                    <p:cond delay="0"/>
                                  </p:stCondLst>
                                  <p:childTnLst>
                                    <p:set>
                                      <p:cBhvr>
                                        <p:cTn id="61" dur="1" fill="hold">
                                          <p:stCondLst>
                                            <p:cond delay="0"/>
                                          </p:stCondLst>
                                        </p:cTn>
                                        <p:tgtEl>
                                          <p:spTgt spid="47"/>
                                        </p:tgtEl>
                                        <p:attrNameLst>
                                          <p:attrName>style.visibility</p:attrName>
                                        </p:attrNameLst>
                                      </p:cBhvr>
                                      <p:to>
                                        <p:strVal val="hidden"/>
                                      </p:to>
                                    </p:set>
                                  </p:childTnLst>
                                </p:cTn>
                              </p:par>
                              <p:par>
                                <p:cTn id="62" presetID="42" presetClass="path" presetSubtype="0" accel="50000" decel="50000" fill="hold" grpId="2" nodeType="withEffect">
                                  <p:stCondLst>
                                    <p:cond delay="0"/>
                                  </p:stCondLst>
                                  <p:childTnLst>
                                    <p:animMotion origin="layout" path="M -0.00104 -2.59259E-6 L -0.00208 -0.11319 " pathEditMode="relative" rAng="0" ptsTypes="AA">
                                      <p:cBhvr>
                                        <p:cTn id="63" dur="2000" fill="hold"/>
                                        <p:tgtEl>
                                          <p:spTgt spid="53"/>
                                        </p:tgtEl>
                                        <p:attrNameLst>
                                          <p:attrName>ppt_x</p:attrName>
                                          <p:attrName>ppt_y</p:attrName>
                                        </p:attrNameLst>
                                      </p:cBhvr>
                                      <p:rCtr x="-52" y="-5671"/>
                                    </p:animMotion>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1" nodeType="clickEffect">
                                  <p:stCondLst>
                                    <p:cond delay="0"/>
                                  </p:stCondLst>
                                  <p:childTnLst>
                                    <p:set>
                                      <p:cBhvr>
                                        <p:cTn id="67" dur="1" fill="hold">
                                          <p:stCondLst>
                                            <p:cond delay="0"/>
                                          </p:stCondLst>
                                        </p:cTn>
                                        <p:tgtEl>
                                          <p:spTgt spid="48"/>
                                        </p:tgtEl>
                                        <p:attrNameLst>
                                          <p:attrName>style.visibility</p:attrName>
                                        </p:attrNameLst>
                                      </p:cBhvr>
                                      <p:to>
                                        <p:strVal val="hidden"/>
                                      </p:to>
                                    </p:set>
                                  </p:childTnLst>
                                </p:cTn>
                              </p:par>
                              <p:par>
                                <p:cTn id="68" presetID="1" presetClass="entr" presetSubtype="0" fill="hold" grpId="0" nodeType="withEffect">
                                  <p:stCondLst>
                                    <p:cond delay="0"/>
                                  </p:stCondLst>
                                  <p:childTnLst>
                                    <p:set>
                                      <p:cBhvr>
                                        <p:cTn id="69" dur="1" fill="hold">
                                          <p:stCondLst>
                                            <p:cond delay="0"/>
                                          </p:stCondLst>
                                        </p:cTn>
                                        <p:tgtEl>
                                          <p:spTgt spid="57"/>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grpId="1" nodeType="clickEffect">
                                  <p:stCondLst>
                                    <p:cond delay="0"/>
                                  </p:stCondLst>
                                  <p:childTnLst>
                                    <p:set>
                                      <p:cBhvr>
                                        <p:cTn id="73" dur="1" fill="hold">
                                          <p:stCondLst>
                                            <p:cond delay="0"/>
                                          </p:stCondLst>
                                        </p:cTn>
                                        <p:tgtEl>
                                          <p:spTgt spid="49"/>
                                        </p:tgtEl>
                                        <p:attrNameLst>
                                          <p:attrName>style.visibility</p:attrName>
                                        </p:attrNameLst>
                                      </p:cBhvr>
                                      <p:to>
                                        <p:strVal val="hidden"/>
                                      </p:to>
                                    </p:set>
                                  </p:childTnLst>
                                </p:cTn>
                              </p:par>
                              <p:par>
                                <p:cTn id="74" presetID="42" presetClass="path" presetSubtype="0" accel="50000" decel="50000" fill="hold" grpId="1" nodeType="withEffect">
                                  <p:stCondLst>
                                    <p:cond delay="0"/>
                                  </p:stCondLst>
                                  <p:childTnLst>
                                    <p:animMotion origin="layout" path="M 3.33333E-6 0.01852 L -0.00209 -0.15278 " pathEditMode="relative" rAng="0" ptsTypes="AA">
                                      <p:cBhvr>
                                        <p:cTn id="75" dur="2000" fill="hold"/>
                                        <p:tgtEl>
                                          <p:spTgt spid="57"/>
                                        </p:tgtEl>
                                        <p:attrNameLst>
                                          <p:attrName>ppt_x</p:attrName>
                                          <p:attrName>ppt_y</p:attrName>
                                        </p:attrNameLst>
                                      </p:cBhvr>
                                      <p:rCtr x="-104" y="-8565"/>
                                    </p:animMotion>
                                  </p:childTnLst>
                                </p:cTn>
                              </p:par>
                            </p:childTnLst>
                          </p:cTn>
                        </p:par>
                        <p:par>
                          <p:cTn id="76" fill="hold">
                            <p:stCondLst>
                              <p:cond delay="2000"/>
                            </p:stCondLst>
                            <p:childTnLst>
                              <p:par>
                                <p:cTn id="77" presetID="1" presetClass="entr" presetSubtype="0" fill="hold" grpId="0" nodeType="afterEffect">
                                  <p:stCondLst>
                                    <p:cond delay="0"/>
                                  </p:stCondLst>
                                  <p:childTnLst>
                                    <p:set>
                                      <p:cBhvr>
                                        <p:cTn id="78" dur="1" fill="hold">
                                          <p:stCondLst>
                                            <p:cond delay="0"/>
                                          </p:stCondLst>
                                        </p:cTn>
                                        <p:tgtEl>
                                          <p:spTgt spid="5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50"/>
                                        </p:tgtEl>
                                        <p:attrNameLst>
                                          <p:attrName>style.visibility</p:attrName>
                                        </p:attrNameLst>
                                      </p:cBhvr>
                                      <p:to>
                                        <p:strVal val="hidden"/>
                                      </p:to>
                                    </p:set>
                                  </p:childTnLst>
                                </p:cTn>
                              </p:par>
                              <p:par>
                                <p:cTn id="83" presetID="42" presetClass="path" presetSubtype="0" accel="50000" decel="50000" fill="hold" grpId="1" nodeType="withEffect">
                                  <p:stCondLst>
                                    <p:cond delay="0"/>
                                  </p:stCondLst>
                                  <p:childTnLst>
                                    <p:animMotion origin="layout" path="M -0.00208 0.0037 L -0.00104 -0.36574 " pathEditMode="relative" rAng="0" ptsTypes="AA">
                                      <p:cBhvr>
                                        <p:cTn id="84" dur="2000" fill="hold"/>
                                        <p:tgtEl>
                                          <p:spTgt spid="58"/>
                                        </p:tgtEl>
                                        <p:attrNameLst>
                                          <p:attrName>ppt_x</p:attrName>
                                          <p:attrName>ppt_y</p:attrName>
                                        </p:attrNameLst>
                                      </p:cBhvr>
                                      <p:rCtr x="52" y="-18472"/>
                                    </p:animMotion>
                                  </p:childTnLst>
                                </p:cTn>
                              </p:par>
                            </p:childTnLst>
                          </p:cTn>
                        </p:par>
                      </p:childTnLst>
                    </p:cTn>
                  </p:par>
                  <p:par>
                    <p:cTn id="85" fill="hold">
                      <p:stCondLst>
                        <p:cond delay="indefinite"/>
                      </p:stCondLst>
                      <p:childTnLst>
                        <p:par>
                          <p:cTn id="86" fill="hold">
                            <p:stCondLst>
                              <p:cond delay="0"/>
                            </p:stCondLst>
                            <p:childTnLst>
                              <p:par>
                                <p:cTn id="87" presetID="53" presetClass="entr" presetSubtype="16" fill="hold" grpId="0" nodeType="clickEffect">
                                  <p:stCondLst>
                                    <p:cond delay="0"/>
                                  </p:stCondLst>
                                  <p:childTnLst>
                                    <p:set>
                                      <p:cBhvr>
                                        <p:cTn id="88" dur="1" fill="hold">
                                          <p:stCondLst>
                                            <p:cond delay="0"/>
                                          </p:stCondLst>
                                        </p:cTn>
                                        <p:tgtEl>
                                          <p:spTgt spid="59"/>
                                        </p:tgtEl>
                                        <p:attrNameLst>
                                          <p:attrName>style.visibility</p:attrName>
                                        </p:attrNameLst>
                                      </p:cBhvr>
                                      <p:to>
                                        <p:strVal val="visible"/>
                                      </p:to>
                                    </p:set>
                                    <p:anim calcmode="lin" valueType="num">
                                      <p:cBhvr>
                                        <p:cTn id="89" dur="500" fill="hold"/>
                                        <p:tgtEl>
                                          <p:spTgt spid="59"/>
                                        </p:tgtEl>
                                        <p:attrNameLst>
                                          <p:attrName>ppt_w</p:attrName>
                                        </p:attrNameLst>
                                      </p:cBhvr>
                                      <p:tavLst>
                                        <p:tav tm="0">
                                          <p:val>
                                            <p:fltVal val="0"/>
                                          </p:val>
                                        </p:tav>
                                        <p:tav tm="100000">
                                          <p:val>
                                            <p:strVal val="#ppt_w"/>
                                          </p:val>
                                        </p:tav>
                                      </p:tavLst>
                                    </p:anim>
                                    <p:anim calcmode="lin" valueType="num">
                                      <p:cBhvr>
                                        <p:cTn id="90" dur="500" fill="hold"/>
                                        <p:tgtEl>
                                          <p:spTgt spid="59"/>
                                        </p:tgtEl>
                                        <p:attrNameLst>
                                          <p:attrName>ppt_h</p:attrName>
                                        </p:attrNameLst>
                                      </p:cBhvr>
                                      <p:tavLst>
                                        <p:tav tm="0">
                                          <p:val>
                                            <p:fltVal val="0"/>
                                          </p:val>
                                        </p:tav>
                                        <p:tav tm="100000">
                                          <p:val>
                                            <p:strVal val="#ppt_h"/>
                                          </p:val>
                                        </p:tav>
                                      </p:tavLst>
                                    </p:anim>
                                    <p:animEffect transition="in" filter="fade">
                                      <p:cBhvr>
                                        <p:cTn id="91" dur="500"/>
                                        <p:tgtEl>
                                          <p:spTgt spid="59"/>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nodeType="clickEffect">
                                  <p:stCondLst>
                                    <p:cond delay="0"/>
                                  </p:stCondLst>
                                  <p:childTnLst>
                                    <p:set>
                                      <p:cBhvr>
                                        <p:cTn id="95" dur="1" fill="hold">
                                          <p:stCondLst>
                                            <p:cond delay="0"/>
                                          </p:stCondLst>
                                        </p:cTn>
                                        <p:tgtEl>
                                          <p:spTgt spid="22"/>
                                        </p:tgtEl>
                                        <p:attrNameLst>
                                          <p:attrName>style.visibility</p:attrName>
                                        </p:attrNameLst>
                                      </p:cBhvr>
                                      <p:to>
                                        <p:strVal val="visible"/>
                                      </p:to>
                                    </p:set>
                                    <p:anim calcmode="lin" valueType="num">
                                      <p:cBhvr additive="base">
                                        <p:cTn id="96" dur="500" fill="hold"/>
                                        <p:tgtEl>
                                          <p:spTgt spid="22"/>
                                        </p:tgtEl>
                                        <p:attrNameLst>
                                          <p:attrName>ppt_x</p:attrName>
                                        </p:attrNameLst>
                                      </p:cBhvr>
                                      <p:tavLst>
                                        <p:tav tm="0">
                                          <p:val>
                                            <p:strVal val="#ppt_x"/>
                                          </p:val>
                                        </p:tav>
                                        <p:tav tm="100000">
                                          <p:val>
                                            <p:strVal val="#ppt_x"/>
                                          </p:val>
                                        </p:tav>
                                      </p:tavLst>
                                    </p:anim>
                                    <p:anim calcmode="lin" valueType="num">
                                      <p:cBhvr additive="base">
                                        <p:cTn id="97"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34"/>
                                        </p:tgtEl>
                                        <p:attrNameLst>
                                          <p:attrName>style.visibility</p:attrName>
                                        </p:attrNameLst>
                                      </p:cBhvr>
                                      <p:to>
                                        <p:strVal val="visible"/>
                                      </p:to>
                                    </p:set>
                                  </p:childTnLst>
                                </p:cTn>
                              </p:par>
                            </p:childTnLst>
                          </p:cTn>
                        </p:par>
                        <p:par>
                          <p:cTn id="102" fill="hold">
                            <p:stCondLst>
                              <p:cond delay="0"/>
                            </p:stCondLst>
                            <p:childTnLst>
                              <p:par>
                                <p:cTn id="103" presetID="3" presetClass="emph" presetSubtype="2" fill="hold" grpId="1" nodeType="afterEffect">
                                  <p:stCondLst>
                                    <p:cond delay="0"/>
                                  </p:stCondLst>
                                  <p:childTnLst>
                                    <p:animClr clrSpc="rgb" dir="cw">
                                      <p:cBhvr override="childStyle">
                                        <p:cTn id="104" dur="2000" fill="hold"/>
                                        <p:tgtEl>
                                          <p:spTgt spid="34"/>
                                        </p:tgtEl>
                                        <p:attrNameLst>
                                          <p:attrName>style.color</p:attrName>
                                        </p:attrNameLst>
                                      </p:cBhvr>
                                      <p:to>
                                        <a:srgbClr val="FB2328"/>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0" grpId="2" animBg="1"/>
      <p:bldP spid="40" grpId="3" animBg="1"/>
      <p:bldP spid="21" grpId="0" animBg="1"/>
      <p:bldP spid="43" grpId="0"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2" grpId="0" animBg="1"/>
      <p:bldP spid="52" grpId="2" animBg="1"/>
      <p:bldP spid="52" grpId="3" animBg="1"/>
      <p:bldP spid="53" grpId="1" animBg="1"/>
      <p:bldP spid="53" grpId="2" animBg="1"/>
      <p:bldP spid="57" grpId="0" animBg="1"/>
      <p:bldP spid="57" grpId="1" animBg="1"/>
      <p:bldP spid="58" grpId="0" animBg="1"/>
      <p:bldP spid="58" grpId="1" animBg="1"/>
      <p:bldP spid="59" grpId="0"/>
      <p:bldP spid="34" grpId="0"/>
      <p:bldP spid="34"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9FAF9"/>
            </a:gs>
            <a:gs pos="100000">
              <a:srgbClr val="B2C0B2"/>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0453" y="103210"/>
            <a:ext cx="2860913" cy="2860913"/>
          </a:xfrm>
          <a:prstGeom prst="rect">
            <a:avLst/>
          </a:prstGeom>
        </p:spPr>
      </p:pic>
      <p:sp>
        <p:nvSpPr>
          <p:cNvPr id="27" name="Rectangle 26"/>
          <p:cNvSpPr/>
          <p:nvPr/>
        </p:nvSpPr>
        <p:spPr>
          <a:xfrm>
            <a:off x="805219" y="3199192"/>
            <a:ext cx="11210210" cy="2862322"/>
          </a:xfrm>
          <a:prstGeom prst="rect">
            <a:avLst/>
          </a:prstGeom>
        </p:spPr>
        <p:txBody>
          <a:bodyPr wrap="square">
            <a:spAutoFit/>
          </a:bodyPr>
          <a:lstStyle/>
          <a:p>
            <a:pPr marL="457200" indent="-457200">
              <a:lnSpc>
                <a:spcPct val="150000"/>
              </a:lnSpc>
              <a:buFont typeface="Wingdings" panose="05000000000000000000" pitchFamily="2" charset="2"/>
              <a:buChar char="q"/>
            </a:pPr>
            <a:r>
              <a:rPr lang="vi-VN" sz="2400" dirty="0">
                <a:cs typeface="Arial" panose="020B0604020202020204" pitchFamily="34" charset="0"/>
              </a:rPr>
              <a:t>Cho bàn cờ kích thước 3 x 3, trên bàn cờ có 8 quân cờ đánh số từ 1 đến </a:t>
            </a:r>
            <a:r>
              <a:rPr lang="vi-VN" sz="2400" dirty="0" smtClean="0">
                <a:cs typeface="Arial" panose="020B0604020202020204" pitchFamily="34" charset="0"/>
              </a:rPr>
              <a:t>8</a:t>
            </a:r>
            <a:endParaRPr lang="en-US" sz="2400" dirty="0" smtClean="0">
              <a:cs typeface="Arial" panose="020B0604020202020204" pitchFamily="34" charset="0"/>
            </a:endParaRPr>
          </a:p>
          <a:p>
            <a:pPr marL="457200" indent="-457200">
              <a:lnSpc>
                <a:spcPct val="150000"/>
              </a:lnSpc>
              <a:buFont typeface="Wingdings" panose="05000000000000000000" pitchFamily="2" charset="2"/>
              <a:buChar char="q"/>
            </a:pPr>
            <a:r>
              <a:rPr lang="vi-VN" sz="2400" dirty="0" smtClean="0">
                <a:cs typeface="Arial" panose="020B0604020202020204" pitchFamily="34" charset="0"/>
              </a:rPr>
              <a:t>Trên </a:t>
            </a:r>
            <a:r>
              <a:rPr lang="vi-VN" sz="2400" dirty="0">
                <a:cs typeface="Arial" panose="020B0604020202020204" pitchFamily="34" charset="0"/>
              </a:rPr>
              <a:t>bàn cờ có một ô trống. Chúng ta có thể chuyển một quân cờ có chung cạnh với </a:t>
            </a:r>
            <a:r>
              <a:rPr lang="vi-VN" sz="2400" dirty="0" smtClean="0">
                <a:cs typeface="Arial" panose="020B0604020202020204" pitchFamily="34" charset="0"/>
              </a:rPr>
              <a:t>ô</a:t>
            </a:r>
            <a:r>
              <a:rPr lang="en-US" sz="2400" dirty="0" smtClean="0">
                <a:cs typeface="Arial" panose="020B0604020202020204" pitchFamily="34" charset="0"/>
              </a:rPr>
              <a:t> </a:t>
            </a:r>
            <a:r>
              <a:rPr lang="vi-VN" sz="2400" dirty="0" smtClean="0">
                <a:cs typeface="Arial" panose="020B0604020202020204" pitchFamily="34" charset="0"/>
              </a:rPr>
              <a:t>trống </a:t>
            </a:r>
            <a:r>
              <a:rPr lang="vi-VN" sz="2400" dirty="0">
                <a:cs typeface="Arial" panose="020B0604020202020204" pitchFamily="34" charset="0"/>
              </a:rPr>
              <a:t>sang ô trống. Hãy tìm dãy các phép chuyển để từ trạng thái ban đầu về trạng </a:t>
            </a:r>
            <a:r>
              <a:rPr lang="vi-VN" sz="2400" dirty="0" smtClean="0">
                <a:cs typeface="Arial" panose="020B0604020202020204" pitchFamily="34" charset="0"/>
              </a:rPr>
              <a:t>thái</a:t>
            </a:r>
            <a:r>
              <a:rPr lang="en-US" sz="2400" dirty="0" smtClean="0">
                <a:cs typeface="Arial" panose="020B0604020202020204" pitchFamily="34" charset="0"/>
              </a:rPr>
              <a:t> </a:t>
            </a:r>
            <a:r>
              <a:rPr lang="vi-VN" sz="2400" dirty="0" smtClean="0">
                <a:cs typeface="Arial" panose="020B0604020202020204" pitchFamily="34" charset="0"/>
              </a:rPr>
              <a:t>mà </a:t>
            </a:r>
            <a:r>
              <a:rPr lang="vi-VN" sz="2400" dirty="0">
                <a:cs typeface="Arial" panose="020B0604020202020204" pitchFamily="34" charset="0"/>
              </a:rPr>
              <a:t>các quan cờ được xếp theo trật tự như Trạng thái đích của hình trên.</a:t>
            </a:r>
            <a:endParaRPr lang="vi-VN" sz="2400" dirty="0">
              <a:cs typeface="Arial" panose="020B0604020202020204" pitchFamily="34"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7929" y="106623"/>
            <a:ext cx="2857500" cy="28575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1773" y="103210"/>
            <a:ext cx="2865749" cy="2865749"/>
          </a:xfrm>
          <a:prstGeom prst="rect">
            <a:avLst/>
          </a:prstGeom>
        </p:spPr>
      </p:pic>
      <p:pic>
        <p:nvPicPr>
          <p:cNvPr id="6" name="Picture 5"/>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86045" y="116858"/>
            <a:ext cx="2794000" cy="2803763"/>
          </a:xfrm>
          <a:prstGeom prst="rect">
            <a:avLst/>
          </a:prstGeom>
        </p:spPr>
      </p:pic>
    </p:spTree>
    <p:extLst>
      <p:ext uri="{BB962C8B-B14F-4D97-AF65-F5344CB8AC3E}">
        <p14:creationId xmlns:p14="http://schemas.microsoft.com/office/powerpoint/2010/main" val="42497589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9FAF9"/>
            </a:gs>
            <a:gs pos="100000">
              <a:srgbClr val="B2C0B2"/>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7" name="Rectangle 26"/>
          <p:cNvSpPr/>
          <p:nvPr/>
        </p:nvSpPr>
        <p:spPr>
          <a:xfrm>
            <a:off x="463174" y="1640571"/>
            <a:ext cx="11728826" cy="5078313"/>
          </a:xfrm>
          <a:prstGeom prst="rect">
            <a:avLst/>
          </a:prstGeom>
        </p:spPr>
        <p:txBody>
          <a:bodyPr wrap="square">
            <a:spAutoFit/>
          </a:bodyPr>
          <a:lstStyle/>
          <a:p>
            <a:pPr marL="457200" indent="-457200">
              <a:lnSpc>
                <a:spcPct val="150000"/>
              </a:lnSpc>
              <a:buFont typeface="Wingdings" panose="05000000000000000000" pitchFamily="2" charset="2"/>
              <a:buChar char="q"/>
            </a:pPr>
            <a:r>
              <a:rPr lang="vi-VN" sz="2400" dirty="0" smtClean="0">
                <a:cs typeface="Arial" panose="020B0604020202020204" pitchFamily="34" charset="0"/>
              </a:rPr>
              <a:t>Biểu </a:t>
            </a:r>
            <a:r>
              <a:rPr lang="vi-VN" sz="2400" dirty="0">
                <a:cs typeface="Arial" panose="020B0604020202020204" pitchFamily="34" charset="0"/>
              </a:rPr>
              <a:t>diễn trạng thái: mảng 2 chiều kích thước 3x3, phần tử của mảng lưu số hiệu </a:t>
            </a:r>
            <a:r>
              <a:rPr lang="vi-VN" sz="2400" dirty="0" smtClean="0">
                <a:cs typeface="Arial" panose="020B0604020202020204" pitchFamily="34" charset="0"/>
              </a:rPr>
              <a:t>quân</a:t>
            </a:r>
            <a:r>
              <a:rPr lang="en-US" sz="2400" dirty="0" smtClean="0">
                <a:cs typeface="Arial" panose="020B0604020202020204" pitchFamily="34" charset="0"/>
              </a:rPr>
              <a:t> </a:t>
            </a:r>
            <a:r>
              <a:rPr lang="vi-VN" sz="2400" dirty="0" smtClean="0">
                <a:cs typeface="Arial" panose="020B0604020202020204" pitchFamily="34" charset="0"/>
              </a:rPr>
              <a:t>cờ </a:t>
            </a:r>
            <a:r>
              <a:rPr lang="vi-VN" sz="2400" dirty="0">
                <a:cs typeface="Arial" panose="020B0604020202020204" pitchFamily="34" charset="0"/>
              </a:rPr>
              <a:t>(từ 0 đến 9, 0 là vị trí trống). Cũng có thể biểu diễn trạng thái bàn cờ bằng </a:t>
            </a:r>
            <a:r>
              <a:rPr lang="vi-VN" sz="2400" dirty="0" smtClean="0">
                <a:cs typeface="Arial" panose="020B0604020202020204" pitchFamily="34" charset="0"/>
              </a:rPr>
              <a:t>mảng</a:t>
            </a:r>
            <a:r>
              <a:rPr lang="en-US" sz="2400" dirty="0" smtClean="0">
                <a:cs typeface="Arial" panose="020B0604020202020204" pitchFamily="34" charset="0"/>
              </a:rPr>
              <a:t> </a:t>
            </a:r>
            <a:r>
              <a:rPr lang="vi-VN" sz="2400" dirty="0" smtClean="0">
                <a:cs typeface="Arial" panose="020B0604020202020204" pitchFamily="34" charset="0"/>
              </a:rPr>
              <a:t>một </a:t>
            </a:r>
            <a:r>
              <a:rPr lang="vi-VN" sz="2400" dirty="0">
                <a:cs typeface="Arial" panose="020B0604020202020204" pitchFamily="34" charset="0"/>
              </a:rPr>
              <a:t>chiều gồm 9 phần tử: ba phần tử đầu tiên biểu diễn các ô thuộc dòng đầu tiên </a:t>
            </a:r>
            <a:r>
              <a:rPr lang="vi-VN" sz="2400" dirty="0" smtClean="0">
                <a:cs typeface="Arial" panose="020B0604020202020204" pitchFamily="34" charset="0"/>
              </a:rPr>
              <a:t>của</a:t>
            </a:r>
            <a:r>
              <a:rPr lang="en-US" sz="2400" dirty="0" smtClean="0">
                <a:cs typeface="Arial" panose="020B0604020202020204" pitchFamily="34" charset="0"/>
              </a:rPr>
              <a:t> </a:t>
            </a:r>
            <a:r>
              <a:rPr lang="vi-VN" sz="2400" dirty="0" smtClean="0">
                <a:cs typeface="Arial" panose="020B0604020202020204" pitchFamily="34" charset="0"/>
              </a:rPr>
              <a:t>bàn </a:t>
            </a:r>
            <a:r>
              <a:rPr lang="vi-VN" sz="2400" dirty="0">
                <a:cs typeface="Arial" panose="020B0604020202020204" pitchFamily="34" charset="0"/>
              </a:rPr>
              <a:t>cờ, ba phần tử tiếp biểu diễn các quân cờ thuộc dòng thứ hai, ba phần tử </a:t>
            </a:r>
            <a:r>
              <a:rPr lang="vi-VN" sz="2400" dirty="0" smtClean="0">
                <a:cs typeface="Arial" panose="020B0604020202020204" pitchFamily="34" charset="0"/>
              </a:rPr>
              <a:t>cuối</a:t>
            </a:r>
            <a:r>
              <a:rPr lang="en-US" sz="2400" dirty="0" smtClean="0">
                <a:cs typeface="Arial" panose="020B0604020202020204" pitchFamily="34" charset="0"/>
              </a:rPr>
              <a:t> </a:t>
            </a:r>
            <a:r>
              <a:rPr lang="vi-VN" sz="2400" dirty="0" smtClean="0">
                <a:cs typeface="Arial" panose="020B0604020202020204" pitchFamily="34" charset="0"/>
              </a:rPr>
              <a:t>cùng </a:t>
            </a:r>
            <a:r>
              <a:rPr lang="vi-VN" sz="2400" dirty="0">
                <a:cs typeface="Arial" panose="020B0604020202020204" pitchFamily="34" charset="0"/>
              </a:rPr>
              <a:t>biểu diễn các quân cờ thuộc dòng cuối cùng</a:t>
            </a:r>
            <a:r>
              <a:rPr lang="vi-VN" sz="2400" dirty="0" smtClean="0">
                <a:cs typeface="Arial" panose="020B0604020202020204" pitchFamily="34" charset="0"/>
              </a:rPr>
              <a:t>.</a:t>
            </a:r>
            <a:endParaRPr lang="vi-VN" sz="2400" dirty="0">
              <a:cs typeface="Arial" panose="020B0604020202020204" pitchFamily="34" charset="0"/>
            </a:endParaRPr>
          </a:p>
          <a:p>
            <a:pPr marL="457200" indent="-457200">
              <a:lnSpc>
                <a:spcPct val="150000"/>
              </a:lnSpc>
              <a:buFont typeface="Wingdings" panose="05000000000000000000" pitchFamily="2" charset="2"/>
              <a:buChar char="q"/>
            </a:pPr>
            <a:r>
              <a:rPr lang="vi-VN" sz="2400" dirty="0" smtClean="0">
                <a:cs typeface="Arial" panose="020B0604020202020204" pitchFamily="34" charset="0"/>
              </a:rPr>
              <a:t>Trạng </a:t>
            </a:r>
            <a:r>
              <a:rPr lang="vi-VN" sz="2400" dirty="0">
                <a:cs typeface="Arial" panose="020B0604020202020204" pitchFamily="34" charset="0"/>
              </a:rPr>
              <a:t>thái đầu (hình vẽ trên)</a:t>
            </a:r>
          </a:p>
          <a:p>
            <a:pPr marL="457200" indent="-457200">
              <a:lnSpc>
                <a:spcPct val="150000"/>
              </a:lnSpc>
              <a:buFont typeface="Wingdings" panose="05000000000000000000" pitchFamily="2" charset="2"/>
              <a:buChar char="q"/>
            </a:pPr>
            <a:r>
              <a:rPr lang="vi-VN" sz="2400" dirty="0" smtClean="0">
                <a:cs typeface="Arial" panose="020B0604020202020204" pitchFamily="34" charset="0"/>
              </a:rPr>
              <a:t>Trạng </a:t>
            </a:r>
            <a:r>
              <a:rPr lang="vi-VN" sz="2400" dirty="0">
                <a:cs typeface="Arial" panose="020B0604020202020204" pitchFamily="34" charset="0"/>
              </a:rPr>
              <a:t>thái đích (hình vẽ trên</a:t>
            </a:r>
            <a:r>
              <a:rPr lang="vi-VN" sz="2400" dirty="0" smtClean="0">
                <a:cs typeface="Arial" panose="020B0604020202020204" pitchFamily="34" charset="0"/>
              </a:rPr>
              <a:t>)</a:t>
            </a:r>
            <a:endParaRPr lang="en-US" sz="2400" dirty="0" smtClean="0">
              <a:cs typeface="Arial" panose="020B0604020202020204" pitchFamily="34" charset="0"/>
            </a:endParaRPr>
          </a:p>
          <a:p>
            <a:pPr marL="457200" indent="-457200">
              <a:lnSpc>
                <a:spcPct val="150000"/>
              </a:lnSpc>
              <a:buFont typeface="Wingdings" panose="05000000000000000000" pitchFamily="2" charset="2"/>
              <a:buChar char="q"/>
            </a:pPr>
            <a:r>
              <a:rPr lang="vi-VN" sz="2400" dirty="0" smtClean="0">
                <a:cs typeface="Arial" panose="020B0604020202020204" pitchFamily="34" charset="0"/>
              </a:rPr>
              <a:t>Phép </a:t>
            </a:r>
            <a:r>
              <a:rPr lang="vi-VN" sz="2400" dirty="0">
                <a:cs typeface="Arial" panose="020B0604020202020204" pitchFamily="34" charset="0"/>
              </a:rPr>
              <a:t>chuyển trạng thái: đổi chỗ ô có số hiệu 0 với một trong các ô có cùng </a:t>
            </a:r>
            <a:r>
              <a:rPr lang="vi-VN" sz="2400" dirty="0" smtClean="0">
                <a:cs typeface="Arial" panose="020B0604020202020204" pitchFamily="34" charset="0"/>
              </a:rPr>
              <a:t>cạnh.</a:t>
            </a:r>
            <a:endParaRPr lang="en-US" sz="2400" dirty="0" smtClean="0">
              <a:cs typeface="Arial" panose="020B0604020202020204" pitchFamily="34" charset="0"/>
            </a:endParaRPr>
          </a:p>
          <a:p>
            <a:pPr marL="457200" indent="-457200">
              <a:lnSpc>
                <a:spcPct val="150000"/>
              </a:lnSpc>
              <a:buFont typeface="Wingdings" panose="05000000000000000000" pitchFamily="2" charset="2"/>
              <a:buChar char="q"/>
            </a:pPr>
            <a:r>
              <a:rPr lang="vi-VN" sz="2400" dirty="0" smtClean="0">
                <a:cs typeface="Arial" panose="020B0604020202020204" pitchFamily="34" charset="0"/>
              </a:rPr>
              <a:t>Chi </a:t>
            </a:r>
            <a:r>
              <a:rPr lang="vi-VN" sz="2400" dirty="0">
                <a:cs typeface="Arial" panose="020B0604020202020204" pitchFamily="34" charset="0"/>
              </a:rPr>
              <a:t>phí: mỗi phép chuyển có chi phí 1.</a:t>
            </a:r>
          </a:p>
        </p:txBody>
      </p:sp>
      <p:sp>
        <p:nvSpPr>
          <p:cNvPr id="2" name="Rectangle 1"/>
          <p:cNvSpPr/>
          <p:nvPr/>
        </p:nvSpPr>
        <p:spPr>
          <a:xfrm>
            <a:off x="409434" y="319670"/>
            <a:ext cx="9949218" cy="1200329"/>
          </a:xfrm>
          <a:prstGeom prst="rect">
            <a:avLst/>
          </a:prstGeom>
        </p:spPr>
        <p:txBody>
          <a:bodyPr wrap="square">
            <a:spAutoFit/>
          </a:bodyPr>
          <a:lstStyle/>
          <a:p>
            <a:pPr marL="457200" indent="-457200">
              <a:lnSpc>
                <a:spcPct val="150000"/>
              </a:lnSpc>
              <a:buFont typeface="Wingdings" panose="05000000000000000000" pitchFamily="2" charset="2"/>
              <a:buChar char="q"/>
            </a:pPr>
            <a:r>
              <a:rPr lang="vi-VN" sz="2400" dirty="0">
                <a:cs typeface="Arial" panose="020B0604020202020204" pitchFamily="34" charset="0"/>
              </a:rPr>
              <a:t>Bài toán di chuyển 8 số trên bàn cờ có thể phát biểu dưới dạng 5 thành phần như sau:</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1481" y="106623"/>
            <a:ext cx="1533948" cy="1533948"/>
          </a:xfrm>
          <a:prstGeom prst="rect">
            <a:avLst/>
          </a:prstGeom>
        </p:spPr>
      </p:pic>
    </p:spTree>
    <p:extLst>
      <p:ext uri="{BB962C8B-B14F-4D97-AF65-F5344CB8AC3E}">
        <p14:creationId xmlns:p14="http://schemas.microsoft.com/office/powerpoint/2010/main" val="34729787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9FAF9"/>
            </a:gs>
            <a:gs pos="100000">
              <a:srgbClr val="B2C0B2"/>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 name="Group 4"/>
          <p:cNvGrpSpPr/>
          <p:nvPr/>
        </p:nvGrpSpPr>
        <p:grpSpPr>
          <a:xfrm>
            <a:off x="154774" y="3702613"/>
            <a:ext cx="2736000" cy="2736000"/>
            <a:chOff x="3171397" y="116858"/>
            <a:chExt cx="2736000" cy="2736000"/>
          </a:xfrm>
        </p:grpSpPr>
        <p:sp>
          <p:nvSpPr>
            <p:cNvPr id="6" name="Rectangle 5"/>
            <p:cNvSpPr/>
            <p:nvPr/>
          </p:nvSpPr>
          <p:spPr>
            <a:xfrm>
              <a:off x="3171397" y="116858"/>
              <a:ext cx="2736000" cy="2736000"/>
            </a:xfrm>
            <a:prstGeom prst="rect">
              <a:avLst/>
            </a:prstGeom>
            <a:solidFill>
              <a:schemeClr val="tx1"/>
            </a:solidFill>
            <a:ln w="381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5400">
                <a:solidFill>
                  <a:srgbClr val="7030A0"/>
                </a:solidFill>
              </a:endParaRPr>
            </a:p>
          </p:txBody>
        </p:sp>
        <p:sp>
          <p:nvSpPr>
            <p:cNvPr id="7" name="Rectangle 6"/>
            <p:cNvSpPr/>
            <p:nvPr/>
          </p:nvSpPr>
          <p:spPr>
            <a:xfrm>
              <a:off x="3212341" y="157802"/>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a:solidFill>
                    <a:srgbClr val="7030A0"/>
                  </a:solidFill>
                </a:rPr>
                <a:t>2</a:t>
              </a:r>
              <a:endParaRPr lang="en-US" sz="5400" dirty="0">
                <a:solidFill>
                  <a:srgbClr val="7030A0"/>
                </a:solidFill>
              </a:endParaRPr>
            </a:p>
          </p:txBody>
        </p:sp>
        <p:sp>
          <p:nvSpPr>
            <p:cNvPr id="9" name="Rectangle 8"/>
            <p:cNvSpPr/>
            <p:nvPr/>
          </p:nvSpPr>
          <p:spPr>
            <a:xfrm>
              <a:off x="4103876" y="157802"/>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8</a:t>
              </a:r>
              <a:endParaRPr lang="en-US" sz="5400" dirty="0">
                <a:solidFill>
                  <a:srgbClr val="7030A0"/>
                </a:solidFill>
              </a:endParaRPr>
            </a:p>
          </p:txBody>
        </p:sp>
        <p:sp>
          <p:nvSpPr>
            <p:cNvPr id="10" name="Rectangle 9"/>
            <p:cNvSpPr/>
            <p:nvPr/>
          </p:nvSpPr>
          <p:spPr>
            <a:xfrm>
              <a:off x="5008820" y="157802"/>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3</a:t>
              </a:r>
              <a:endParaRPr lang="en-US" sz="5400" dirty="0">
                <a:solidFill>
                  <a:srgbClr val="7030A0"/>
                </a:solidFill>
              </a:endParaRPr>
            </a:p>
          </p:txBody>
        </p:sp>
        <p:sp>
          <p:nvSpPr>
            <p:cNvPr id="11" name="Rectangle 10"/>
            <p:cNvSpPr/>
            <p:nvPr/>
          </p:nvSpPr>
          <p:spPr>
            <a:xfrm>
              <a:off x="3212341" y="1062746"/>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1</a:t>
              </a:r>
              <a:endParaRPr lang="en-US" sz="5400" dirty="0">
                <a:solidFill>
                  <a:srgbClr val="7030A0"/>
                </a:solidFill>
              </a:endParaRPr>
            </a:p>
          </p:txBody>
        </p:sp>
        <p:sp>
          <p:nvSpPr>
            <p:cNvPr id="12" name="Rectangle 11"/>
            <p:cNvSpPr/>
            <p:nvPr/>
          </p:nvSpPr>
          <p:spPr>
            <a:xfrm>
              <a:off x="4103876" y="1062746"/>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6</a:t>
              </a:r>
              <a:endParaRPr lang="en-US" sz="5400" dirty="0">
                <a:solidFill>
                  <a:srgbClr val="7030A0"/>
                </a:solidFill>
              </a:endParaRPr>
            </a:p>
          </p:txBody>
        </p:sp>
        <p:sp>
          <p:nvSpPr>
            <p:cNvPr id="13" name="Rectangle 12"/>
            <p:cNvSpPr/>
            <p:nvPr/>
          </p:nvSpPr>
          <p:spPr>
            <a:xfrm>
              <a:off x="5008820" y="1062746"/>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4</a:t>
              </a:r>
              <a:endParaRPr lang="en-US" sz="5400" dirty="0">
                <a:solidFill>
                  <a:srgbClr val="7030A0"/>
                </a:solidFill>
              </a:endParaRPr>
            </a:p>
          </p:txBody>
        </p:sp>
        <p:sp>
          <p:nvSpPr>
            <p:cNvPr id="14" name="Rectangle 13"/>
            <p:cNvSpPr/>
            <p:nvPr/>
          </p:nvSpPr>
          <p:spPr>
            <a:xfrm>
              <a:off x="3212341" y="1967690"/>
              <a:ext cx="864000" cy="864000"/>
            </a:xfrm>
            <a:prstGeom prst="rect">
              <a:avLst/>
            </a:prstGeom>
            <a:solidFill>
              <a:schemeClr val="bg1"/>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5400" dirty="0" smtClean="0">
                  <a:solidFill>
                    <a:srgbClr val="7030A0"/>
                  </a:solidFill>
                </a:rPr>
                <a:t>7</a:t>
              </a:r>
              <a:endParaRPr lang="en-US" sz="5400" dirty="0">
                <a:solidFill>
                  <a:srgbClr val="7030A0"/>
                </a:solidFill>
              </a:endParaRPr>
            </a:p>
          </p:txBody>
        </p:sp>
        <p:sp>
          <p:nvSpPr>
            <p:cNvPr id="15" name="Rectangle 14"/>
            <p:cNvSpPr/>
            <p:nvPr/>
          </p:nvSpPr>
          <p:spPr>
            <a:xfrm>
              <a:off x="4103876" y="1967690"/>
              <a:ext cx="864000" cy="86400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5400" dirty="0">
                <a:solidFill>
                  <a:srgbClr val="7030A0"/>
                </a:solidFill>
              </a:endParaRPr>
            </a:p>
          </p:txBody>
        </p:sp>
        <p:sp>
          <p:nvSpPr>
            <p:cNvPr id="16" name="Rectangle 15"/>
            <p:cNvSpPr/>
            <p:nvPr/>
          </p:nvSpPr>
          <p:spPr>
            <a:xfrm>
              <a:off x="5008820" y="1967690"/>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5</a:t>
              </a:r>
              <a:endParaRPr lang="en-US" sz="5400" dirty="0">
                <a:solidFill>
                  <a:srgbClr val="7030A0"/>
                </a:solidFill>
              </a:endParaRPr>
            </a:p>
          </p:txBody>
        </p:sp>
      </p:grpSp>
      <p:grpSp>
        <p:nvGrpSpPr>
          <p:cNvPr id="95" name="Group 94"/>
          <p:cNvGrpSpPr/>
          <p:nvPr/>
        </p:nvGrpSpPr>
        <p:grpSpPr>
          <a:xfrm>
            <a:off x="102734" y="413385"/>
            <a:ext cx="2736000" cy="2736000"/>
            <a:chOff x="3171397" y="116858"/>
            <a:chExt cx="2736000" cy="2736000"/>
          </a:xfrm>
        </p:grpSpPr>
        <p:sp>
          <p:nvSpPr>
            <p:cNvPr id="96" name="Rectangle 95"/>
            <p:cNvSpPr/>
            <p:nvPr/>
          </p:nvSpPr>
          <p:spPr>
            <a:xfrm>
              <a:off x="3171397" y="116858"/>
              <a:ext cx="2736000" cy="2736000"/>
            </a:xfrm>
            <a:prstGeom prst="rect">
              <a:avLst/>
            </a:prstGeom>
            <a:solidFill>
              <a:schemeClr val="tx1"/>
            </a:solidFill>
            <a:ln w="381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5400">
                <a:solidFill>
                  <a:srgbClr val="7030A0"/>
                </a:solidFill>
              </a:endParaRPr>
            </a:p>
          </p:txBody>
        </p:sp>
        <p:sp>
          <p:nvSpPr>
            <p:cNvPr id="97" name="Rectangle 96"/>
            <p:cNvSpPr/>
            <p:nvPr/>
          </p:nvSpPr>
          <p:spPr>
            <a:xfrm>
              <a:off x="3212341" y="157802"/>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a:solidFill>
                    <a:srgbClr val="7030A0"/>
                  </a:solidFill>
                </a:rPr>
                <a:t>2</a:t>
              </a:r>
              <a:endParaRPr lang="en-US" sz="5400" dirty="0">
                <a:solidFill>
                  <a:srgbClr val="7030A0"/>
                </a:solidFill>
              </a:endParaRPr>
            </a:p>
          </p:txBody>
        </p:sp>
        <p:sp>
          <p:nvSpPr>
            <p:cNvPr id="98" name="Rectangle 97"/>
            <p:cNvSpPr/>
            <p:nvPr/>
          </p:nvSpPr>
          <p:spPr>
            <a:xfrm>
              <a:off x="4103876" y="157802"/>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8</a:t>
              </a:r>
              <a:endParaRPr lang="en-US" sz="5400" dirty="0">
                <a:solidFill>
                  <a:srgbClr val="7030A0"/>
                </a:solidFill>
              </a:endParaRPr>
            </a:p>
          </p:txBody>
        </p:sp>
        <p:sp>
          <p:nvSpPr>
            <p:cNvPr id="99" name="Rectangle 98"/>
            <p:cNvSpPr/>
            <p:nvPr/>
          </p:nvSpPr>
          <p:spPr>
            <a:xfrm>
              <a:off x="5008820" y="157802"/>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3</a:t>
              </a:r>
              <a:endParaRPr lang="en-US" sz="5400" dirty="0">
                <a:solidFill>
                  <a:srgbClr val="7030A0"/>
                </a:solidFill>
              </a:endParaRPr>
            </a:p>
          </p:txBody>
        </p:sp>
        <p:sp>
          <p:nvSpPr>
            <p:cNvPr id="100" name="Rectangle 99"/>
            <p:cNvSpPr/>
            <p:nvPr/>
          </p:nvSpPr>
          <p:spPr>
            <a:xfrm>
              <a:off x="3212341" y="1062746"/>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1</a:t>
              </a:r>
              <a:endParaRPr lang="en-US" sz="5400" dirty="0">
                <a:solidFill>
                  <a:srgbClr val="7030A0"/>
                </a:solidFill>
              </a:endParaRPr>
            </a:p>
          </p:txBody>
        </p:sp>
        <p:sp>
          <p:nvSpPr>
            <p:cNvPr id="101" name="Rectangle 100"/>
            <p:cNvSpPr/>
            <p:nvPr/>
          </p:nvSpPr>
          <p:spPr>
            <a:xfrm>
              <a:off x="4103876" y="1062746"/>
              <a:ext cx="864000" cy="86400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5400" dirty="0">
                <a:solidFill>
                  <a:srgbClr val="7030A0"/>
                </a:solidFill>
              </a:endParaRPr>
            </a:p>
          </p:txBody>
        </p:sp>
        <p:sp>
          <p:nvSpPr>
            <p:cNvPr id="102" name="Rectangle 101"/>
            <p:cNvSpPr/>
            <p:nvPr/>
          </p:nvSpPr>
          <p:spPr>
            <a:xfrm>
              <a:off x="5008820" y="1062746"/>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4</a:t>
              </a:r>
              <a:endParaRPr lang="en-US" sz="5400" dirty="0">
                <a:solidFill>
                  <a:srgbClr val="7030A0"/>
                </a:solidFill>
              </a:endParaRPr>
            </a:p>
          </p:txBody>
        </p:sp>
        <p:sp>
          <p:nvSpPr>
            <p:cNvPr id="103" name="Rectangle 102"/>
            <p:cNvSpPr/>
            <p:nvPr/>
          </p:nvSpPr>
          <p:spPr>
            <a:xfrm>
              <a:off x="3212341" y="1967690"/>
              <a:ext cx="864000" cy="864000"/>
            </a:xfrm>
            <a:prstGeom prst="rect">
              <a:avLst/>
            </a:prstGeom>
            <a:solidFill>
              <a:schemeClr val="bg1"/>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5400" dirty="0" smtClean="0">
                  <a:solidFill>
                    <a:srgbClr val="7030A0"/>
                  </a:solidFill>
                </a:rPr>
                <a:t>7</a:t>
              </a:r>
              <a:endParaRPr lang="en-US" sz="5400" dirty="0">
                <a:solidFill>
                  <a:srgbClr val="7030A0"/>
                </a:solidFill>
              </a:endParaRPr>
            </a:p>
          </p:txBody>
        </p:sp>
        <p:sp>
          <p:nvSpPr>
            <p:cNvPr id="104" name="Rectangle 103"/>
            <p:cNvSpPr/>
            <p:nvPr/>
          </p:nvSpPr>
          <p:spPr>
            <a:xfrm>
              <a:off x="4103876" y="1967690"/>
              <a:ext cx="864000" cy="864000"/>
            </a:xfrm>
            <a:prstGeom prst="rect">
              <a:avLst/>
            </a:prstGeom>
            <a:solidFill>
              <a:schemeClr val="bg1"/>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5400" dirty="0" smtClean="0">
                  <a:solidFill>
                    <a:srgbClr val="7030A0"/>
                  </a:solidFill>
                </a:rPr>
                <a:t>6</a:t>
              </a:r>
              <a:endParaRPr lang="en-US" sz="5400" dirty="0">
                <a:solidFill>
                  <a:srgbClr val="7030A0"/>
                </a:solidFill>
              </a:endParaRPr>
            </a:p>
          </p:txBody>
        </p:sp>
        <p:sp>
          <p:nvSpPr>
            <p:cNvPr id="105" name="Rectangle 104"/>
            <p:cNvSpPr/>
            <p:nvPr/>
          </p:nvSpPr>
          <p:spPr>
            <a:xfrm>
              <a:off x="5008820" y="1967690"/>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5</a:t>
              </a:r>
              <a:endParaRPr lang="en-US" sz="5400" dirty="0">
                <a:solidFill>
                  <a:srgbClr val="7030A0"/>
                </a:solidFill>
              </a:endParaRPr>
            </a:p>
          </p:txBody>
        </p:sp>
      </p:grpSp>
      <p:grpSp>
        <p:nvGrpSpPr>
          <p:cNvPr id="106" name="Group 105"/>
          <p:cNvGrpSpPr/>
          <p:nvPr/>
        </p:nvGrpSpPr>
        <p:grpSpPr>
          <a:xfrm>
            <a:off x="3246416" y="403690"/>
            <a:ext cx="2736000" cy="2736000"/>
            <a:chOff x="3171397" y="116858"/>
            <a:chExt cx="2736000" cy="2736000"/>
          </a:xfrm>
        </p:grpSpPr>
        <p:sp>
          <p:nvSpPr>
            <p:cNvPr id="107" name="Rectangle 106"/>
            <p:cNvSpPr/>
            <p:nvPr/>
          </p:nvSpPr>
          <p:spPr>
            <a:xfrm>
              <a:off x="3171397" y="116858"/>
              <a:ext cx="2736000" cy="2736000"/>
            </a:xfrm>
            <a:prstGeom prst="rect">
              <a:avLst/>
            </a:prstGeom>
            <a:solidFill>
              <a:schemeClr val="tx1"/>
            </a:solidFill>
            <a:ln w="381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5400">
                <a:solidFill>
                  <a:srgbClr val="7030A0"/>
                </a:solidFill>
              </a:endParaRPr>
            </a:p>
          </p:txBody>
        </p:sp>
        <p:sp>
          <p:nvSpPr>
            <p:cNvPr id="108" name="Rectangle 107"/>
            <p:cNvSpPr/>
            <p:nvPr/>
          </p:nvSpPr>
          <p:spPr>
            <a:xfrm>
              <a:off x="3212341" y="157802"/>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a:solidFill>
                    <a:srgbClr val="7030A0"/>
                  </a:solidFill>
                </a:rPr>
                <a:t>2</a:t>
              </a:r>
              <a:endParaRPr lang="en-US" sz="5400" dirty="0">
                <a:solidFill>
                  <a:srgbClr val="7030A0"/>
                </a:solidFill>
              </a:endParaRPr>
            </a:p>
          </p:txBody>
        </p:sp>
        <p:sp>
          <p:nvSpPr>
            <p:cNvPr id="109" name="Rectangle 108"/>
            <p:cNvSpPr/>
            <p:nvPr/>
          </p:nvSpPr>
          <p:spPr>
            <a:xfrm>
              <a:off x="4103876" y="157802"/>
              <a:ext cx="864000" cy="864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5400" dirty="0">
                <a:solidFill>
                  <a:srgbClr val="7030A0"/>
                </a:solidFill>
              </a:endParaRPr>
            </a:p>
          </p:txBody>
        </p:sp>
        <p:sp>
          <p:nvSpPr>
            <p:cNvPr id="110" name="Rectangle 109"/>
            <p:cNvSpPr/>
            <p:nvPr/>
          </p:nvSpPr>
          <p:spPr>
            <a:xfrm>
              <a:off x="5008820" y="157802"/>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3</a:t>
              </a:r>
              <a:endParaRPr lang="en-US" sz="5400" dirty="0">
                <a:solidFill>
                  <a:srgbClr val="7030A0"/>
                </a:solidFill>
              </a:endParaRPr>
            </a:p>
          </p:txBody>
        </p:sp>
        <p:sp>
          <p:nvSpPr>
            <p:cNvPr id="111" name="Rectangle 110"/>
            <p:cNvSpPr/>
            <p:nvPr/>
          </p:nvSpPr>
          <p:spPr>
            <a:xfrm>
              <a:off x="3212341" y="1062746"/>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1</a:t>
              </a:r>
              <a:endParaRPr lang="en-US" sz="5400" dirty="0">
                <a:solidFill>
                  <a:srgbClr val="7030A0"/>
                </a:solidFill>
              </a:endParaRPr>
            </a:p>
          </p:txBody>
        </p:sp>
        <p:sp>
          <p:nvSpPr>
            <p:cNvPr id="112" name="Rectangle 111"/>
            <p:cNvSpPr/>
            <p:nvPr/>
          </p:nvSpPr>
          <p:spPr>
            <a:xfrm>
              <a:off x="4103876" y="1062746"/>
              <a:ext cx="864000" cy="864000"/>
            </a:xfrm>
            <a:prstGeom prst="rect">
              <a:avLst/>
            </a:prstGeom>
            <a:solidFill>
              <a:schemeClr val="bg1"/>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5400" dirty="0" smtClean="0">
                  <a:solidFill>
                    <a:srgbClr val="7030A0"/>
                  </a:solidFill>
                </a:rPr>
                <a:t>8</a:t>
              </a:r>
              <a:endParaRPr lang="en-US" sz="5400" dirty="0">
                <a:solidFill>
                  <a:srgbClr val="7030A0"/>
                </a:solidFill>
              </a:endParaRPr>
            </a:p>
          </p:txBody>
        </p:sp>
        <p:sp>
          <p:nvSpPr>
            <p:cNvPr id="113" name="Rectangle 112"/>
            <p:cNvSpPr/>
            <p:nvPr/>
          </p:nvSpPr>
          <p:spPr>
            <a:xfrm>
              <a:off x="5008820" y="1062746"/>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4</a:t>
              </a:r>
              <a:endParaRPr lang="en-US" sz="5400" dirty="0">
                <a:solidFill>
                  <a:srgbClr val="7030A0"/>
                </a:solidFill>
              </a:endParaRPr>
            </a:p>
          </p:txBody>
        </p:sp>
        <p:sp>
          <p:nvSpPr>
            <p:cNvPr id="114" name="Rectangle 113"/>
            <p:cNvSpPr/>
            <p:nvPr/>
          </p:nvSpPr>
          <p:spPr>
            <a:xfrm>
              <a:off x="3212341" y="1967690"/>
              <a:ext cx="864000" cy="864000"/>
            </a:xfrm>
            <a:prstGeom prst="rect">
              <a:avLst/>
            </a:prstGeom>
            <a:solidFill>
              <a:schemeClr val="bg1"/>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5400" dirty="0" smtClean="0">
                  <a:solidFill>
                    <a:srgbClr val="7030A0"/>
                  </a:solidFill>
                </a:rPr>
                <a:t>7</a:t>
              </a:r>
              <a:endParaRPr lang="en-US" sz="5400" dirty="0">
                <a:solidFill>
                  <a:srgbClr val="7030A0"/>
                </a:solidFill>
              </a:endParaRPr>
            </a:p>
          </p:txBody>
        </p:sp>
        <p:sp>
          <p:nvSpPr>
            <p:cNvPr id="115" name="Rectangle 114"/>
            <p:cNvSpPr/>
            <p:nvPr/>
          </p:nvSpPr>
          <p:spPr>
            <a:xfrm>
              <a:off x="4103876" y="1967690"/>
              <a:ext cx="864000" cy="864000"/>
            </a:xfrm>
            <a:prstGeom prst="rect">
              <a:avLst/>
            </a:prstGeom>
            <a:solidFill>
              <a:schemeClr val="bg1"/>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5400" dirty="0" smtClean="0">
                  <a:solidFill>
                    <a:srgbClr val="7030A0"/>
                  </a:solidFill>
                </a:rPr>
                <a:t>6</a:t>
              </a:r>
              <a:endParaRPr lang="en-US" sz="5400" dirty="0">
                <a:solidFill>
                  <a:srgbClr val="7030A0"/>
                </a:solidFill>
              </a:endParaRPr>
            </a:p>
          </p:txBody>
        </p:sp>
        <p:sp>
          <p:nvSpPr>
            <p:cNvPr id="116" name="Rectangle 115"/>
            <p:cNvSpPr/>
            <p:nvPr/>
          </p:nvSpPr>
          <p:spPr>
            <a:xfrm>
              <a:off x="5008820" y="1967690"/>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5</a:t>
              </a:r>
              <a:endParaRPr lang="en-US" sz="5400" dirty="0">
                <a:solidFill>
                  <a:srgbClr val="7030A0"/>
                </a:solidFill>
              </a:endParaRPr>
            </a:p>
          </p:txBody>
        </p:sp>
      </p:grpSp>
      <p:grpSp>
        <p:nvGrpSpPr>
          <p:cNvPr id="117" name="Group 116"/>
          <p:cNvGrpSpPr/>
          <p:nvPr/>
        </p:nvGrpSpPr>
        <p:grpSpPr>
          <a:xfrm>
            <a:off x="6437409" y="413385"/>
            <a:ext cx="2736000" cy="2736000"/>
            <a:chOff x="3171397" y="116858"/>
            <a:chExt cx="2736000" cy="2736000"/>
          </a:xfrm>
        </p:grpSpPr>
        <p:sp>
          <p:nvSpPr>
            <p:cNvPr id="118" name="Rectangle 117"/>
            <p:cNvSpPr/>
            <p:nvPr/>
          </p:nvSpPr>
          <p:spPr>
            <a:xfrm>
              <a:off x="3171397" y="116858"/>
              <a:ext cx="2736000" cy="2736000"/>
            </a:xfrm>
            <a:prstGeom prst="rect">
              <a:avLst/>
            </a:prstGeom>
            <a:solidFill>
              <a:schemeClr val="tx1"/>
            </a:solidFill>
            <a:ln w="381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5400">
                <a:solidFill>
                  <a:srgbClr val="7030A0"/>
                </a:solidFill>
              </a:endParaRPr>
            </a:p>
          </p:txBody>
        </p:sp>
        <p:sp>
          <p:nvSpPr>
            <p:cNvPr id="119" name="Rectangle 118"/>
            <p:cNvSpPr/>
            <p:nvPr/>
          </p:nvSpPr>
          <p:spPr>
            <a:xfrm>
              <a:off x="3212341" y="157802"/>
              <a:ext cx="864000" cy="864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5400" dirty="0">
                <a:solidFill>
                  <a:srgbClr val="7030A0"/>
                </a:solidFill>
              </a:endParaRPr>
            </a:p>
          </p:txBody>
        </p:sp>
        <p:sp>
          <p:nvSpPr>
            <p:cNvPr id="120" name="Rectangle 119"/>
            <p:cNvSpPr/>
            <p:nvPr/>
          </p:nvSpPr>
          <p:spPr>
            <a:xfrm>
              <a:off x="4103876" y="157802"/>
              <a:ext cx="864000" cy="864000"/>
            </a:xfrm>
            <a:prstGeom prst="rect">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5400" dirty="0" smtClean="0">
                  <a:solidFill>
                    <a:srgbClr val="7030A0"/>
                  </a:solidFill>
                </a:rPr>
                <a:t>2</a:t>
              </a:r>
              <a:endParaRPr lang="en-US" sz="5400" dirty="0">
                <a:solidFill>
                  <a:srgbClr val="7030A0"/>
                </a:solidFill>
              </a:endParaRPr>
            </a:p>
          </p:txBody>
        </p:sp>
        <p:sp>
          <p:nvSpPr>
            <p:cNvPr id="121" name="Rectangle 120"/>
            <p:cNvSpPr/>
            <p:nvPr/>
          </p:nvSpPr>
          <p:spPr>
            <a:xfrm>
              <a:off x="5008820" y="157802"/>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3</a:t>
              </a:r>
              <a:endParaRPr lang="en-US" sz="5400" dirty="0">
                <a:solidFill>
                  <a:srgbClr val="7030A0"/>
                </a:solidFill>
              </a:endParaRPr>
            </a:p>
          </p:txBody>
        </p:sp>
        <p:sp>
          <p:nvSpPr>
            <p:cNvPr id="122" name="Rectangle 121"/>
            <p:cNvSpPr/>
            <p:nvPr/>
          </p:nvSpPr>
          <p:spPr>
            <a:xfrm>
              <a:off x="3212341" y="1062746"/>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1</a:t>
              </a:r>
              <a:endParaRPr lang="en-US" sz="5400" dirty="0">
                <a:solidFill>
                  <a:srgbClr val="7030A0"/>
                </a:solidFill>
              </a:endParaRPr>
            </a:p>
          </p:txBody>
        </p:sp>
        <p:sp>
          <p:nvSpPr>
            <p:cNvPr id="123" name="Rectangle 122"/>
            <p:cNvSpPr/>
            <p:nvPr/>
          </p:nvSpPr>
          <p:spPr>
            <a:xfrm>
              <a:off x="4103876" y="1062746"/>
              <a:ext cx="864000" cy="864000"/>
            </a:xfrm>
            <a:prstGeom prst="rect">
              <a:avLst/>
            </a:prstGeom>
            <a:solidFill>
              <a:schemeClr val="bg1"/>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5400" dirty="0" smtClean="0">
                  <a:solidFill>
                    <a:srgbClr val="7030A0"/>
                  </a:solidFill>
                </a:rPr>
                <a:t>8</a:t>
              </a:r>
              <a:endParaRPr lang="en-US" sz="5400" dirty="0">
                <a:solidFill>
                  <a:srgbClr val="7030A0"/>
                </a:solidFill>
              </a:endParaRPr>
            </a:p>
          </p:txBody>
        </p:sp>
        <p:sp>
          <p:nvSpPr>
            <p:cNvPr id="124" name="Rectangle 123"/>
            <p:cNvSpPr/>
            <p:nvPr/>
          </p:nvSpPr>
          <p:spPr>
            <a:xfrm>
              <a:off x="5008820" y="1062746"/>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4</a:t>
              </a:r>
              <a:endParaRPr lang="en-US" sz="5400" dirty="0">
                <a:solidFill>
                  <a:srgbClr val="7030A0"/>
                </a:solidFill>
              </a:endParaRPr>
            </a:p>
          </p:txBody>
        </p:sp>
        <p:sp>
          <p:nvSpPr>
            <p:cNvPr id="125" name="Rectangle 124"/>
            <p:cNvSpPr/>
            <p:nvPr/>
          </p:nvSpPr>
          <p:spPr>
            <a:xfrm>
              <a:off x="3212341" y="1967690"/>
              <a:ext cx="864000" cy="864000"/>
            </a:xfrm>
            <a:prstGeom prst="rect">
              <a:avLst/>
            </a:prstGeom>
            <a:solidFill>
              <a:schemeClr val="bg1"/>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5400" dirty="0" smtClean="0">
                  <a:solidFill>
                    <a:srgbClr val="7030A0"/>
                  </a:solidFill>
                </a:rPr>
                <a:t>7</a:t>
              </a:r>
              <a:endParaRPr lang="en-US" sz="5400" dirty="0">
                <a:solidFill>
                  <a:srgbClr val="7030A0"/>
                </a:solidFill>
              </a:endParaRPr>
            </a:p>
          </p:txBody>
        </p:sp>
        <p:sp>
          <p:nvSpPr>
            <p:cNvPr id="126" name="Rectangle 125"/>
            <p:cNvSpPr/>
            <p:nvPr/>
          </p:nvSpPr>
          <p:spPr>
            <a:xfrm>
              <a:off x="4103876" y="1967690"/>
              <a:ext cx="864000" cy="864000"/>
            </a:xfrm>
            <a:prstGeom prst="rect">
              <a:avLst/>
            </a:prstGeom>
            <a:solidFill>
              <a:schemeClr val="bg1"/>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5400" dirty="0" smtClean="0">
                  <a:solidFill>
                    <a:srgbClr val="7030A0"/>
                  </a:solidFill>
                </a:rPr>
                <a:t>6</a:t>
              </a:r>
              <a:endParaRPr lang="en-US" sz="5400" dirty="0">
                <a:solidFill>
                  <a:srgbClr val="7030A0"/>
                </a:solidFill>
              </a:endParaRPr>
            </a:p>
          </p:txBody>
        </p:sp>
        <p:sp>
          <p:nvSpPr>
            <p:cNvPr id="127" name="Rectangle 126"/>
            <p:cNvSpPr/>
            <p:nvPr/>
          </p:nvSpPr>
          <p:spPr>
            <a:xfrm>
              <a:off x="5008820" y="1967690"/>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5</a:t>
              </a:r>
              <a:endParaRPr lang="en-US" sz="5400" dirty="0">
                <a:solidFill>
                  <a:srgbClr val="7030A0"/>
                </a:solidFill>
              </a:endParaRPr>
            </a:p>
          </p:txBody>
        </p:sp>
      </p:grpSp>
      <p:grpSp>
        <p:nvGrpSpPr>
          <p:cNvPr id="128" name="Group 127"/>
          <p:cNvGrpSpPr/>
          <p:nvPr/>
        </p:nvGrpSpPr>
        <p:grpSpPr>
          <a:xfrm>
            <a:off x="6471986" y="3702613"/>
            <a:ext cx="2736000" cy="2736000"/>
            <a:chOff x="3171397" y="116858"/>
            <a:chExt cx="2736000" cy="2736000"/>
          </a:xfrm>
        </p:grpSpPr>
        <p:sp>
          <p:nvSpPr>
            <p:cNvPr id="129" name="Rectangle 128"/>
            <p:cNvSpPr/>
            <p:nvPr/>
          </p:nvSpPr>
          <p:spPr>
            <a:xfrm>
              <a:off x="3171397" y="116858"/>
              <a:ext cx="2736000" cy="2736000"/>
            </a:xfrm>
            <a:prstGeom prst="rect">
              <a:avLst/>
            </a:prstGeom>
            <a:solidFill>
              <a:schemeClr val="tx1"/>
            </a:solidFill>
            <a:ln w="381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5400">
                <a:solidFill>
                  <a:srgbClr val="7030A0"/>
                </a:solidFill>
              </a:endParaRPr>
            </a:p>
          </p:txBody>
        </p:sp>
        <p:sp>
          <p:nvSpPr>
            <p:cNvPr id="130" name="Rectangle 129"/>
            <p:cNvSpPr/>
            <p:nvPr/>
          </p:nvSpPr>
          <p:spPr>
            <a:xfrm>
              <a:off x="3212341" y="157802"/>
              <a:ext cx="864000" cy="864000"/>
            </a:xfrm>
            <a:prstGeom prst="rect">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5400" dirty="0" smtClean="0">
                  <a:solidFill>
                    <a:srgbClr val="7030A0"/>
                  </a:solidFill>
                </a:rPr>
                <a:t>1</a:t>
              </a:r>
              <a:endParaRPr lang="en-US" sz="5400" dirty="0">
                <a:solidFill>
                  <a:srgbClr val="7030A0"/>
                </a:solidFill>
              </a:endParaRPr>
            </a:p>
          </p:txBody>
        </p:sp>
        <p:sp>
          <p:nvSpPr>
            <p:cNvPr id="131" name="Rectangle 130"/>
            <p:cNvSpPr/>
            <p:nvPr/>
          </p:nvSpPr>
          <p:spPr>
            <a:xfrm>
              <a:off x="4103876" y="157802"/>
              <a:ext cx="864000" cy="864000"/>
            </a:xfrm>
            <a:prstGeom prst="rect">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5400" dirty="0" smtClean="0">
                  <a:solidFill>
                    <a:srgbClr val="7030A0"/>
                  </a:solidFill>
                </a:rPr>
                <a:t>2</a:t>
              </a:r>
              <a:endParaRPr lang="en-US" sz="5400" dirty="0">
                <a:solidFill>
                  <a:srgbClr val="7030A0"/>
                </a:solidFill>
              </a:endParaRPr>
            </a:p>
          </p:txBody>
        </p:sp>
        <p:sp>
          <p:nvSpPr>
            <p:cNvPr id="132" name="Rectangle 131"/>
            <p:cNvSpPr/>
            <p:nvPr/>
          </p:nvSpPr>
          <p:spPr>
            <a:xfrm>
              <a:off x="5008820" y="157802"/>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3</a:t>
              </a:r>
              <a:endParaRPr lang="en-US" sz="5400" dirty="0">
                <a:solidFill>
                  <a:srgbClr val="7030A0"/>
                </a:solidFill>
              </a:endParaRPr>
            </a:p>
          </p:txBody>
        </p:sp>
        <p:sp>
          <p:nvSpPr>
            <p:cNvPr id="133" name="Rectangle 132"/>
            <p:cNvSpPr/>
            <p:nvPr/>
          </p:nvSpPr>
          <p:spPr>
            <a:xfrm>
              <a:off x="3212341" y="1062746"/>
              <a:ext cx="864000" cy="864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5400" dirty="0">
                <a:solidFill>
                  <a:srgbClr val="7030A0"/>
                </a:solidFill>
              </a:endParaRPr>
            </a:p>
          </p:txBody>
        </p:sp>
        <p:sp>
          <p:nvSpPr>
            <p:cNvPr id="134" name="Rectangle 133"/>
            <p:cNvSpPr/>
            <p:nvPr/>
          </p:nvSpPr>
          <p:spPr>
            <a:xfrm>
              <a:off x="4103876" y="1062746"/>
              <a:ext cx="864000" cy="864000"/>
            </a:xfrm>
            <a:prstGeom prst="rect">
              <a:avLst/>
            </a:prstGeom>
            <a:solidFill>
              <a:schemeClr val="bg1"/>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5400" dirty="0" smtClean="0">
                  <a:solidFill>
                    <a:srgbClr val="7030A0"/>
                  </a:solidFill>
                </a:rPr>
                <a:t>8</a:t>
              </a:r>
              <a:endParaRPr lang="en-US" sz="5400" dirty="0">
                <a:solidFill>
                  <a:srgbClr val="7030A0"/>
                </a:solidFill>
              </a:endParaRPr>
            </a:p>
          </p:txBody>
        </p:sp>
        <p:sp>
          <p:nvSpPr>
            <p:cNvPr id="135" name="Rectangle 134"/>
            <p:cNvSpPr/>
            <p:nvPr/>
          </p:nvSpPr>
          <p:spPr>
            <a:xfrm>
              <a:off x="5008820" y="1062746"/>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4</a:t>
              </a:r>
              <a:endParaRPr lang="en-US" sz="5400" dirty="0">
                <a:solidFill>
                  <a:srgbClr val="7030A0"/>
                </a:solidFill>
              </a:endParaRPr>
            </a:p>
          </p:txBody>
        </p:sp>
        <p:sp>
          <p:nvSpPr>
            <p:cNvPr id="136" name="Rectangle 135"/>
            <p:cNvSpPr/>
            <p:nvPr/>
          </p:nvSpPr>
          <p:spPr>
            <a:xfrm>
              <a:off x="3212341" y="1967690"/>
              <a:ext cx="864000" cy="864000"/>
            </a:xfrm>
            <a:prstGeom prst="rect">
              <a:avLst/>
            </a:prstGeom>
            <a:solidFill>
              <a:schemeClr val="bg1"/>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5400" dirty="0" smtClean="0">
                  <a:solidFill>
                    <a:srgbClr val="7030A0"/>
                  </a:solidFill>
                </a:rPr>
                <a:t>7</a:t>
              </a:r>
              <a:endParaRPr lang="en-US" sz="5400" dirty="0">
                <a:solidFill>
                  <a:srgbClr val="7030A0"/>
                </a:solidFill>
              </a:endParaRPr>
            </a:p>
          </p:txBody>
        </p:sp>
        <p:sp>
          <p:nvSpPr>
            <p:cNvPr id="137" name="Rectangle 136"/>
            <p:cNvSpPr/>
            <p:nvPr/>
          </p:nvSpPr>
          <p:spPr>
            <a:xfrm>
              <a:off x="4103876" y="1967690"/>
              <a:ext cx="864000" cy="864000"/>
            </a:xfrm>
            <a:prstGeom prst="rect">
              <a:avLst/>
            </a:prstGeom>
            <a:solidFill>
              <a:schemeClr val="bg1"/>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5400" dirty="0" smtClean="0">
                  <a:solidFill>
                    <a:srgbClr val="7030A0"/>
                  </a:solidFill>
                </a:rPr>
                <a:t>6</a:t>
              </a:r>
              <a:endParaRPr lang="en-US" sz="5400" dirty="0">
                <a:solidFill>
                  <a:srgbClr val="7030A0"/>
                </a:solidFill>
              </a:endParaRPr>
            </a:p>
          </p:txBody>
        </p:sp>
        <p:sp>
          <p:nvSpPr>
            <p:cNvPr id="138" name="Rectangle 137"/>
            <p:cNvSpPr/>
            <p:nvPr/>
          </p:nvSpPr>
          <p:spPr>
            <a:xfrm>
              <a:off x="5008820" y="1967690"/>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5</a:t>
              </a:r>
              <a:endParaRPr lang="en-US" sz="5400" dirty="0">
                <a:solidFill>
                  <a:srgbClr val="7030A0"/>
                </a:solidFill>
              </a:endParaRPr>
            </a:p>
          </p:txBody>
        </p:sp>
      </p:grpSp>
      <p:grpSp>
        <p:nvGrpSpPr>
          <p:cNvPr id="139" name="Group 138"/>
          <p:cNvGrpSpPr/>
          <p:nvPr/>
        </p:nvGrpSpPr>
        <p:grpSpPr>
          <a:xfrm>
            <a:off x="3287360" y="3692725"/>
            <a:ext cx="2736000" cy="2736000"/>
            <a:chOff x="3171397" y="116858"/>
            <a:chExt cx="2736000" cy="2736000"/>
          </a:xfrm>
        </p:grpSpPr>
        <p:sp>
          <p:nvSpPr>
            <p:cNvPr id="140" name="Rectangle 139"/>
            <p:cNvSpPr/>
            <p:nvPr/>
          </p:nvSpPr>
          <p:spPr>
            <a:xfrm>
              <a:off x="3171397" y="116858"/>
              <a:ext cx="2736000" cy="2736000"/>
            </a:xfrm>
            <a:prstGeom prst="rect">
              <a:avLst/>
            </a:prstGeom>
            <a:solidFill>
              <a:schemeClr val="tx1"/>
            </a:solidFill>
            <a:ln w="381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5400">
                <a:solidFill>
                  <a:srgbClr val="7030A0"/>
                </a:solidFill>
              </a:endParaRPr>
            </a:p>
          </p:txBody>
        </p:sp>
        <p:sp>
          <p:nvSpPr>
            <p:cNvPr id="141" name="Rectangle 140"/>
            <p:cNvSpPr/>
            <p:nvPr/>
          </p:nvSpPr>
          <p:spPr>
            <a:xfrm>
              <a:off x="3212341" y="157802"/>
              <a:ext cx="864000" cy="864000"/>
            </a:xfrm>
            <a:prstGeom prst="rect">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5400" dirty="0" smtClean="0">
                  <a:solidFill>
                    <a:srgbClr val="7030A0"/>
                  </a:solidFill>
                </a:rPr>
                <a:t>1</a:t>
              </a:r>
              <a:endParaRPr lang="en-US" sz="5400" dirty="0">
                <a:solidFill>
                  <a:srgbClr val="7030A0"/>
                </a:solidFill>
              </a:endParaRPr>
            </a:p>
          </p:txBody>
        </p:sp>
        <p:sp>
          <p:nvSpPr>
            <p:cNvPr id="142" name="Rectangle 141"/>
            <p:cNvSpPr/>
            <p:nvPr/>
          </p:nvSpPr>
          <p:spPr>
            <a:xfrm>
              <a:off x="4103876" y="157802"/>
              <a:ext cx="864000" cy="864000"/>
            </a:xfrm>
            <a:prstGeom prst="rect">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5400" dirty="0" smtClean="0">
                  <a:solidFill>
                    <a:srgbClr val="7030A0"/>
                  </a:solidFill>
                </a:rPr>
                <a:t>2</a:t>
              </a:r>
              <a:endParaRPr lang="en-US" sz="5400" dirty="0">
                <a:solidFill>
                  <a:srgbClr val="7030A0"/>
                </a:solidFill>
              </a:endParaRPr>
            </a:p>
          </p:txBody>
        </p:sp>
        <p:sp>
          <p:nvSpPr>
            <p:cNvPr id="143" name="Rectangle 142"/>
            <p:cNvSpPr/>
            <p:nvPr/>
          </p:nvSpPr>
          <p:spPr>
            <a:xfrm>
              <a:off x="5008820" y="157802"/>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3</a:t>
              </a:r>
              <a:endParaRPr lang="en-US" sz="5400" dirty="0">
                <a:solidFill>
                  <a:srgbClr val="7030A0"/>
                </a:solidFill>
              </a:endParaRPr>
            </a:p>
          </p:txBody>
        </p:sp>
        <p:sp>
          <p:nvSpPr>
            <p:cNvPr id="144" name="Rectangle 143"/>
            <p:cNvSpPr/>
            <p:nvPr/>
          </p:nvSpPr>
          <p:spPr>
            <a:xfrm>
              <a:off x="3212341" y="1062746"/>
              <a:ext cx="864000" cy="864000"/>
            </a:xfrm>
            <a:prstGeom prst="rect">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5400" dirty="0" smtClean="0">
                  <a:solidFill>
                    <a:srgbClr val="7030A0"/>
                  </a:solidFill>
                </a:rPr>
                <a:t>8</a:t>
              </a:r>
              <a:endParaRPr lang="en-US" sz="5400" dirty="0">
                <a:solidFill>
                  <a:srgbClr val="7030A0"/>
                </a:solidFill>
              </a:endParaRPr>
            </a:p>
          </p:txBody>
        </p:sp>
        <p:sp>
          <p:nvSpPr>
            <p:cNvPr id="145" name="Rectangle 144"/>
            <p:cNvSpPr/>
            <p:nvPr/>
          </p:nvSpPr>
          <p:spPr>
            <a:xfrm>
              <a:off x="4103876" y="1062746"/>
              <a:ext cx="864000" cy="864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5400" dirty="0">
                <a:solidFill>
                  <a:srgbClr val="7030A0"/>
                </a:solidFill>
              </a:endParaRPr>
            </a:p>
          </p:txBody>
        </p:sp>
        <p:sp>
          <p:nvSpPr>
            <p:cNvPr id="146" name="Rectangle 145"/>
            <p:cNvSpPr/>
            <p:nvPr/>
          </p:nvSpPr>
          <p:spPr>
            <a:xfrm>
              <a:off x="5008820" y="1062746"/>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4</a:t>
              </a:r>
              <a:endParaRPr lang="en-US" sz="5400" dirty="0">
                <a:solidFill>
                  <a:srgbClr val="7030A0"/>
                </a:solidFill>
              </a:endParaRPr>
            </a:p>
          </p:txBody>
        </p:sp>
        <p:sp>
          <p:nvSpPr>
            <p:cNvPr id="147" name="Rectangle 146"/>
            <p:cNvSpPr/>
            <p:nvPr/>
          </p:nvSpPr>
          <p:spPr>
            <a:xfrm>
              <a:off x="3212341" y="1967690"/>
              <a:ext cx="864000" cy="864000"/>
            </a:xfrm>
            <a:prstGeom prst="rect">
              <a:avLst/>
            </a:prstGeom>
            <a:solidFill>
              <a:schemeClr val="bg1"/>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5400" dirty="0" smtClean="0">
                  <a:solidFill>
                    <a:srgbClr val="7030A0"/>
                  </a:solidFill>
                </a:rPr>
                <a:t>7</a:t>
              </a:r>
              <a:endParaRPr lang="en-US" sz="5400" dirty="0">
                <a:solidFill>
                  <a:srgbClr val="7030A0"/>
                </a:solidFill>
              </a:endParaRPr>
            </a:p>
          </p:txBody>
        </p:sp>
        <p:sp>
          <p:nvSpPr>
            <p:cNvPr id="148" name="Rectangle 147"/>
            <p:cNvSpPr/>
            <p:nvPr/>
          </p:nvSpPr>
          <p:spPr>
            <a:xfrm>
              <a:off x="4103876" y="1967690"/>
              <a:ext cx="864000" cy="864000"/>
            </a:xfrm>
            <a:prstGeom prst="rect">
              <a:avLst/>
            </a:prstGeom>
            <a:solidFill>
              <a:schemeClr val="bg1"/>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5400" dirty="0" smtClean="0">
                  <a:solidFill>
                    <a:srgbClr val="7030A0"/>
                  </a:solidFill>
                </a:rPr>
                <a:t>6</a:t>
              </a:r>
              <a:endParaRPr lang="en-US" sz="5400" dirty="0">
                <a:solidFill>
                  <a:srgbClr val="7030A0"/>
                </a:solidFill>
              </a:endParaRPr>
            </a:p>
          </p:txBody>
        </p:sp>
        <p:sp>
          <p:nvSpPr>
            <p:cNvPr id="149" name="Rectangle 148"/>
            <p:cNvSpPr/>
            <p:nvPr/>
          </p:nvSpPr>
          <p:spPr>
            <a:xfrm>
              <a:off x="5008820" y="1967690"/>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5</a:t>
              </a:r>
              <a:endParaRPr lang="en-US" sz="5400" dirty="0">
                <a:solidFill>
                  <a:srgbClr val="7030A0"/>
                </a:solidFill>
              </a:endParaRPr>
            </a:p>
          </p:txBody>
        </p:sp>
      </p:grpSp>
      <p:sp>
        <p:nvSpPr>
          <p:cNvPr id="150" name="Rectangle 149"/>
          <p:cNvSpPr/>
          <p:nvPr/>
        </p:nvSpPr>
        <p:spPr>
          <a:xfrm>
            <a:off x="9330818" y="403690"/>
            <a:ext cx="2610973" cy="6278642"/>
          </a:xfrm>
          <a:prstGeom prst="rect">
            <a:avLst/>
          </a:prstGeom>
        </p:spPr>
        <p:txBody>
          <a:bodyPr wrap="square">
            <a:spAutoFit/>
          </a:bodyPr>
          <a:lstStyle/>
          <a:p>
            <a:pPr>
              <a:lnSpc>
                <a:spcPct val="150000"/>
              </a:lnSpc>
            </a:pPr>
            <a:r>
              <a:rPr lang="en-US" sz="2400" dirty="0" err="1" smtClean="0">
                <a:cs typeface="Arial" panose="020B0604020202020204" pitchFamily="34" charset="0"/>
              </a:rPr>
              <a:t>Một</a:t>
            </a:r>
            <a:r>
              <a:rPr lang="en-US" sz="2400" dirty="0" smtClean="0">
                <a:cs typeface="Arial" panose="020B0604020202020204" pitchFamily="34" charset="0"/>
              </a:rPr>
              <a:t> </a:t>
            </a:r>
            <a:r>
              <a:rPr lang="en-US" sz="2400" dirty="0" err="1">
                <a:cs typeface="Arial" panose="020B0604020202020204" pitchFamily="34" charset="0"/>
              </a:rPr>
              <a:t>lời</a:t>
            </a:r>
            <a:r>
              <a:rPr lang="en-US" sz="2400" dirty="0">
                <a:cs typeface="Arial" panose="020B0604020202020204" pitchFamily="34" charset="0"/>
              </a:rPr>
              <a:t> </a:t>
            </a:r>
            <a:r>
              <a:rPr lang="en-US" sz="2400" dirty="0">
                <a:cs typeface="Arial" panose="020B0604020202020204" pitchFamily="34" charset="0"/>
              </a:rPr>
              <a:t> </a:t>
            </a:r>
            <a:r>
              <a:rPr lang="en-US" sz="2400" dirty="0" err="1">
                <a:cs typeface="Arial" panose="020B0604020202020204" pitchFamily="34" charset="0"/>
              </a:rPr>
              <a:t>giải</a:t>
            </a:r>
            <a:r>
              <a:rPr lang="en-US" sz="2400" dirty="0">
                <a:cs typeface="Arial" panose="020B0604020202020204" pitchFamily="34" charset="0"/>
              </a:rPr>
              <a:t> </a:t>
            </a:r>
            <a:r>
              <a:rPr lang="en-US" sz="2400" dirty="0" err="1">
                <a:cs typeface="Arial" panose="020B0604020202020204" pitchFamily="34" charset="0"/>
              </a:rPr>
              <a:t>của</a:t>
            </a:r>
            <a:r>
              <a:rPr lang="en-US" sz="2400" dirty="0">
                <a:cs typeface="Arial" panose="020B0604020202020204" pitchFamily="34" charset="0"/>
              </a:rPr>
              <a:t> </a:t>
            </a:r>
            <a:r>
              <a:rPr lang="en-US" sz="2400" dirty="0" err="1">
                <a:cs typeface="Arial" panose="020B0604020202020204" pitchFamily="34" charset="0"/>
              </a:rPr>
              <a:t>bài</a:t>
            </a:r>
            <a:r>
              <a:rPr lang="en-US" sz="2400" dirty="0">
                <a:cs typeface="Arial" panose="020B0604020202020204" pitchFamily="34" charset="0"/>
              </a:rPr>
              <a:t> </a:t>
            </a:r>
            <a:r>
              <a:rPr lang="en-US" sz="2400" dirty="0" err="1">
                <a:cs typeface="Arial" panose="020B0604020202020204" pitchFamily="34" charset="0"/>
              </a:rPr>
              <a:t>toán</a:t>
            </a:r>
            <a:r>
              <a:rPr lang="en-US" sz="2400" dirty="0">
                <a:cs typeface="Arial" panose="020B0604020202020204" pitchFamily="34" charset="0"/>
              </a:rPr>
              <a:t> </a:t>
            </a:r>
            <a:r>
              <a:rPr lang="en-US" sz="2400" dirty="0" err="1">
                <a:cs typeface="Arial" panose="020B0604020202020204" pitchFamily="34" charset="0"/>
              </a:rPr>
              <a:t>là</a:t>
            </a:r>
            <a:r>
              <a:rPr lang="en-US" sz="2400" dirty="0">
                <a:cs typeface="Arial" panose="020B0604020202020204" pitchFamily="34" charset="0"/>
              </a:rPr>
              <a:t>: </a:t>
            </a:r>
            <a:endParaRPr lang="en-US" sz="2400" dirty="0" smtClean="0">
              <a:cs typeface="Arial" panose="020B0604020202020204" pitchFamily="34" charset="0"/>
            </a:endParaRPr>
          </a:p>
          <a:p>
            <a:pPr algn="ctr">
              <a:lnSpc>
                <a:spcPct val="150000"/>
              </a:lnSpc>
            </a:pPr>
            <a:r>
              <a:rPr lang="en-US" sz="4400" dirty="0" smtClean="0">
                <a:cs typeface="Arial" panose="020B0604020202020204" pitchFamily="34" charset="0"/>
                <a:sym typeface="Wingdings" panose="05000000000000000000" pitchFamily="2" charset="2"/>
              </a:rPr>
              <a:t></a:t>
            </a:r>
          </a:p>
          <a:p>
            <a:pPr algn="ctr">
              <a:lnSpc>
                <a:spcPct val="150000"/>
              </a:lnSpc>
            </a:pPr>
            <a:r>
              <a:rPr lang="en-US" sz="4400" dirty="0" smtClean="0">
                <a:cs typeface="Arial" panose="020B0604020202020204" pitchFamily="34" charset="0"/>
                <a:sym typeface="Wingdings" panose="05000000000000000000" pitchFamily="2" charset="2"/>
              </a:rPr>
              <a:t></a:t>
            </a:r>
          </a:p>
          <a:p>
            <a:pPr algn="ctr">
              <a:lnSpc>
                <a:spcPct val="150000"/>
              </a:lnSpc>
            </a:pPr>
            <a:r>
              <a:rPr lang="en-US" sz="4400" dirty="0" smtClean="0">
                <a:solidFill>
                  <a:srgbClr val="FF0000"/>
                </a:solidFill>
                <a:cs typeface="Arial" panose="020B0604020202020204" pitchFamily="34" charset="0"/>
                <a:sym typeface="Wingdings" panose="05000000000000000000" pitchFamily="2" charset="2"/>
              </a:rPr>
              <a:t></a:t>
            </a:r>
          </a:p>
          <a:p>
            <a:pPr algn="ctr">
              <a:lnSpc>
                <a:spcPct val="150000"/>
              </a:lnSpc>
            </a:pPr>
            <a:r>
              <a:rPr lang="en-US" sz="4400" dirty="0" smtClean="0">
                <a:solidFill>
                  <a:srgbClr val="00B050"/>
                </a:solidFill>
                <a:cs typeface="Arial" panose="020B0604020202020204" pitchFamily="34" charset="0"/>
                <a:sym typeface="Wingdings" panose="05000000000000000000" pitchFamily="2" charset="2"/>
              </a:rPr>
              <a:t></a:t>
            </a:r>
          </a:p>
          <a:p>
            <a:pPr algn="ctr">
              <a:lnSpc>
                <a:spcPct val="150000"/>
              </a:lnSpc>
            </a:pPr>
            <a:r>
              <a:rPr lang="en-US" sz="4400" dirty="0" smtClean="0">
                <a:solidFill>
                  <a:srgbClr val="002060"/>
                </a:solidFill>
                <a:cs typeface="Arial" panose="020B0604020202020204" pitchFamily="34" charset="0"/>
                <a:sym typeface="Wingdings" panose="05000000000000000000" pitchFamily="2" charset="2"/>
              </a:rPr>
              <a:t></a:t>
            </a:r>
            <a:endParaRPr lang="en-US" sz="4400" dirty="0" smtClean="0">
              <a:solidFill>
                <a:srgbClr val="002060"/>
              </a:solidFill>
              <a:cs typeface="Arial" panose="020B0604020202020204" pitchFamily="34" charset="0"/>
            </a:endParaRPr>
          </a:p>
        </p:txBody>
      </p:sp>
    </p:spTree>
    <p:extLst>
      <p:ext uri="{BB962C8B-B14F-4D97-AF65-F5344CB8AC3E}">
        <p14:creationId xmlns:p14="http://schemas.microsoft.com/office/powerpoint/2010/main" val="294854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9FAF9"/>
            </a:gs>
            <a:gs pos="100000">
              <a:srgbClr val="B2C0B2"/>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7" name="Rectangle 26"/>
          <p:cNvSpPr/>
          <p:nvPr/>
        </p:nvSpPr>
        <p:spPr>
          <a:xfrm>
            <a:off x="6455392" y="114510"/>
            <a:ext cx="5469986" cy="2862322"/>
          </a:xfrm>
          <a:prstGeom prst="rect">
            <a:avLst/>
          </a:prstGeom>
        </p:spPr>
        <p:txBody>
          <a:bodyPr wrap="square">
            <a:spAutoFit/>
          </a:bodyPr>
          <a:lstStyle/>
          <a:p>
            <a:pPr algn="just">
              <a:lnSpc>
                <a:spcPct val="150000"/>
              </a:lnSpc>
            </a:pPr>
            <a:r>
              <a:rPr lang="vi-VN" sz="2400" dirty="0">
                <a:latin typeface="Arial (Body)"/>
                <a:cs typeface="Arial" panose="020B0604020202020204" pitchFamily="34" charset="0"/>
              </a:rPr>
              <a:t>Một </a:t>
            </a:r>
            <a:r>
              <a:rPr lang="vi-VN" sz="2400" dirty="0" smtClean="0">
                <a:latin typeface="Arial (Body)"/>
                <a:cs typeface="Arial" panose="020B0604020202020204" pitchFamily="34" charset="0"/>
              </a:rPr>
              <a:t>robot đi </a:t>
            </a:r>
            <a:r>
              <a:rPr lang="vi-VN" sz="2400" dirty="0">
                <a:latin typeface="Arial (Body)"/>
                <a:cs typeface="Arial" panose="020B0604020202020204" pitchFamily="34" charset="0"/>
              </a:rPr>
              <a:t>từ </a:t>
            </a:r>
            <a:r>
              <a:rPr lang="vi-VN" sz="2400" dirty="0" smtClean="0">
                <a:latin typeface="Arial (Body)"/>
                <a:cs typeface="Arial" panose="020B0604020202020204" pitchFamily="34" charset="0"/>
              </a:rPr>
              <a:t>A đến</a:t>
            </a:r>
            <a:r>
              <a:rPr lang="en-US" sz="2400" dirty="0" smtClean="0">
                <a:latin typeface="Arial (Body)"/>
                <a:cs typeface="Arial" panose="020B0604020202020204" pitchFamily="34" charset="0"/>
              </a:rPr>
              <a:t> C</a:t>
            </a:r>
            <a:r>
              <a:rPr lang="vi-VN" sz="2400" dirty="0" smtClean="0">
                <a:latin typeface="Arial (Body)"/>
                <a:cs typeface="Arial" panose="020B0604020202020204" pitchFamily="34" charset="0"/>
              </a:rPr>
              <a:t>. </a:t>
            </a:r>
            <a:r>
              <a:rPr lang="vi-VN" sz="2400" dirty="0">
                <a:latin typeface="Arial (Body)"/>
                <a:cs typeface="Arial" panose="020B0604020202020204" pitchFamily="34" charset="0"/>
              </a:rPr>
              <a:t>Biết rằng </a:t>
            </a:r>
            <a:r>
              <a:rPr lang="vi-VN" sz="2400" dirty="0" smtClean="0">
                <a:latin typeface="Arial (Body)"/>
                <a:cs typeface="Arial" panose="020B0604020202020204" pitchFamily="34" charset="0"/>
              </a:rPr>
              <a:t>robot </a:t>
            </a:r>
            <a:r>
              <a:rPr lang="vi-VN" sz="2400" dirty="0">
                <a:latin typeface="Arial (Body)"/>
                <a:cs typeface="Arial" panose="020B0604020202020204" pitchFamily="34" charset="0"/>
              </a:rPr>
              <a:t>này không có bản đồ đầy đủ như </a:t>
            </a:r>
            <a:r>
              <a:rPr lang="vi-VN" sz="2400" dirty="0" smtClean="0">
                <a:latin typeface="Arial (Body)"/>
                <a:cs typeface="Arial" panose="020B0604020202020204" pitchFamily="34" charset="0"/>
              </a:rPr>
              <a:t>trên, </a:t>
            </a:r>
            <a:r>
              <a:rPr lang="vi-VN" sz="2400" dirty="0">
                <a:latin typeface="Arial (Body)"/>
                <a:cs typeface="Arial" panose="020B0604020202020204" pitchFamily="34" charset="0"/>
              </a:rPr>
              <a:t>nhưng khi nó đến </a:t>
            </a:r>
            <a:r>
              <a:rPr lang="en-US" sz="2400" dirty="0" err="1" smtClean="0">
                <a:latin typeface="Arial (Body)"/>
                <a:cs typeface="Arial" panose="020B0604020202020204" pitchFamily="34" charset="0"/>
              </a:rPr>
              <a:t>điểm</a:t>
            </a:r>
            <a:r>
              <a:rPr lang="en-US" sz="2400" dirty="0" smtClean="0">
                <a:latin typeface="Arial (Body)"/>
                <a:cs typeface="Arial" panose="020B0604020202020204" pitchFamily="34" charset="0"/>
              </a:rPr>
              <a:t> </a:t>
            </a:r>
            <a:r>
              <a:rPr lang="vi-VN" sz="2400" dirty="0" smtClean="0">
                <a:latin typeface="Arial (Body)"/>
                <a:cs typeface="Arial" panose="020B0604020202020204" pitchFamily="34" charset="0"/>
              </a:rPr>
              <a:t>mới</a:t>
            </a:r>
            <a:r>
              <a:rPr lang="vi-VN" sz="2400" dirty="0">
                <a:latin typeface="Arial (Body)"/>
                <a:cs typeface="Arial" panose="020B0604020202020204" pitchFamily="34" charset="0"/>
              </a:rPr>
              <a:t>, nó có bộ cảm biến đọc được </a:t>
            </a:r>
            <a:r>
              <a:rPr lang="en-US" sz="2400" dirty="0" smtClean="0">
                <a:latin typeface="Arial (Body)"/>
                <a:cs typeface="Arial" panose="020B0604020202020204" pitchFamily="34" charset="0"/>
              </a:rPr>
              <a:t>c</a:t>
            </a:r>
            <a:r>
              <a:rPr lang="vi-VN" sz="2400" dirty="0" smtClean="0">
                <a:latin typeface="Arial (Body)"/>
                <a:cs typeface="Arial" panose="020B0604020202020204" pitchFamily="34" charset="0"/>
              </a:rPr>
              <a:t>hỉ </a:t>
            </a:r>
            <a:r>
              <a:rPr lang="vi-VN" sz="2400" dirty="0">
                <a:latin typeface="Arial (Body)"/>
                <a:cs typeface="Arial" panose="020B0604020202020204" pitchFamily="34" charset="0"/>
              </a:rPr>
              <a:t>đường </a:t>
            </a:r>
            <a:r>
              <a:rPr lang="en-US" sz="2400" dirty="0" err="1" smtClean="0">
                <a:latin typeface="Arial (Body)"/>
                <a:cs typeface="Arial" panose="020B0604020202020204" pitchFamily="34" charset="0"/>
              </a:rPr>
              <a:t>và</a:t>
            </a:r>
            <a:r>
              <a:rPr lang="en-US" sz="2400" dirty="0" smtClean="0">
                <a:latin typeface="Arial (Body)"/>
                <a:cs typeface="Arial" panose="020B0604020202020204" pitchFamily="34" charset="0"/>
              </a:rPr>
              <a:t> </a:t>
            </a:r>
            <a:r>
              <a:rPr lang="en-US" sz="2400" dirty="0" err="1" smtClean="0">
                <a:latin typeface="Arial (Body)"/>
                <a:cs typeface="Arial" panose="020B0604020202020204" pitchFamily="34" charset="0"/>
              </a:rPr>
              <a:t>khoảng</a:t>
            </a:r>
            <a:r>
              <a:rPr lang="en-US" sz="2400" dirty="0" smtClean="0">
                <a:latin typeface="Arial (Body)"/>
                <a:cs typeface="Arial" panose="020B0604020202020204" pitchFamily="34" charset="0"/>
              </a:rPr>
              <a:t> </a:t>
            </a:r>
            <a:r>
              <a:rPr lang="en-US" sz="2400" dirty="0" err="1" smtClean="0">
                <a:latin typeface="Arial (Body)"/>
                <a:cs typeface="Arial" panose="020B0604020202020204" pitchFamily="34" charset="0"/>
              </a:rPr>
              <a:t>cách</a:t>
            </a:r>
            <a:r>
              <a:rPr lang="en-US" sz="2400" dirty="0" smtClean="0">
                <a:latin typeface="Arial (Body)"/>
                <a:cs typeface="Arial" panose="020B0604020202020204" pitchFamily="34" charset="0"/>
              </a:rPr>
              <a:t> </a:t>
            </a:r>
            <a:r>
              <a:rPr lang="vi-VN" sz="2400" dirty="0" smtClean="0">
                <a:latin typeface="Arial (Body)"/>
                <a:cs typeface="Arial" panose="020B0604020202020204" pitchFamily="34" charset="0"/>
              </a:rPr>
              <a:t>đến </a:t>
            </a:r>
            <a:r>
              <a:rPr lang="vi-VN" sz="2400" dirty="0">
                <a:latin typeface="Arial (Body)"/>
                <a:cs typeface="Arial" panose="020B0604020202020204" pitchFamily="34" charset="0"/>
              </a:rPr>
              <a:t>các </a:t>
            </a:r>
            <a:r>
              <a:rPr lang="en-US" sz="2400" dirty="0" err="1" smtClean="0">
                <a:latin typeface="Arial (Body)"/>
                <a:cs typeface="Arial" panose="020B0604020202020204" pitchFamily="34" charset="0"/>
              </a:rPr>
              <a:t>điểm</a:t>
            </a:r>
            <a:r>
              <a:rPr lang="en-US" sz="2400" dirty="0" smtClean="0">
                <a:latin typeface="Arial (Body)"/>
                <a:cs typeface="Arial" panose="020B0604020202020204" pitchFamily="34" charset="0"/>
              </a:rPr>
              <a:t> l</a:t>
            </a:r>
            <a:r>
              <a:rPr lang="vi-VN" sz="2400" dirty="0" smtClean="0">
                <a:latin typeface="Arial (Body)"/>
                <a:cs typeface="Arial" panose="020B0604020202020204" pitchFamily="34" charset="0"/>
              </a:rPr>
              <a:t>ân cận</a:t>
            </a:r>
            <a:r>
              <a:rPr lang="en-US" sz="2400" dirty="0">
                <a:latin typeface="Arial (Body)"/>
                <a:cs typeface="Arial" panose="020B0604020202020204" pitchFamily="34" charset="0"/>
              </a:rPr>
              <a:t>.</a:t>
            </a:r>
            <a:endParaRPr lang="vi-VN" sz="2400" dirty="0">
              <a:latin typeface="Arial (Body)"/>
              <a:cs typeface="Arial" panose="020B0604020202020204" pitchFamily="34" charset="0"/>
            </a:endParaRPr>
          </a:p>
        </p:txBody>
      </p:sp>
      <p:pic>
        <p:nvPicPr>
          <p:cNvPr id="3" name="Picture 2" descr="Screen Clipping"/>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6477" y="59918"/>
            <a:ext cx="4210638" cy="2227575"/>
          </a:xfrm>
          <a:prstGeom prst="rect">
            <a:avLst/>
          </a:prstGeom>
        </p:spPr>
      </p:pic>
      <p:pic>
        <p:nvPicPr>
          <p:cNvPr id="6" name="Picture 5" descr="Screen Clipping"/>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378421" y="114510"/>
            <a:ext cx="2442952" cy="1770373"/>
          </a:xfrm>
          <a:prstGeom prst="rect">
            <a:avLst/>
          </a:prstGeom>
        </p:spPr>
      </p:pic>
      <p:sp>
        <p:nvSpPr>
          <p:cNvPr id="9" name="Rectangle 8"/>
          <p:cNvSpPr/>
          <p:nvPr/>
        </p:nvSpPr>
        <p:spPr>
          <a:xfrm>
            <a:off x="273940" y="3704365"/>
            <a:ext cx="8733582" cy="2862322"/>
          </a:xfrm>
          <a:prstGeom prst="rect">
            <a:avLst/>
          </a:prstGeom>
        </p:spPr>
        <p:txBody>
          <a:bodyPr wrap="square">
            <a:spAutoFit/>
          </a:bodyPr>
          <a:lstStyle/>
          <a:p>
            <a:pPr>
              <a:lnSpc>
                <a:spcPct val="150000"/>
              </a:lnSpc>
            </a:pPr>
            <a:r>
              <a:rPr lang="en-US" sz="2400" dirty="0" err="1" smtClean="0">
                <a:latin typeface="Arial (Body)"/>
              </a:rPr>
              <a:t>Trạng</a:t>
            </a:r>
            <a:r>
              <a:rPr lang="en-US" sz="2400" dirty="0" smtClean="0">
                <a:latin typeface="Arial (Body)"/>
              </a:rPr>
              <a:t> </a:t>
            </a:r>
            <a:r>
              <a:rPr lang="en-US" sz="2400" dirty="0" err="1">
                <a:latin typeface="Arial (Body)"/>
              </a:rPr>
              <a:t>thái</a:t>
            </a:r>
            <a:r>
              <a:rPr lang="en-US" sz="2400" dirty="0">
                <a:latin typeface="Arial (Body)"/>
              </a:rPr>
              <a:t>: </a:t>
            </a:r>
            <a:r>
              <a:rPr lang="en-US" sz="2400" dirty="0" err="1">
                <a:latin typeface="Arial (Body)"/>
              </a:rPr>
              <a:t>vị</a:t>
            </a:r>
            <a:r>
              <a:rPr lang="en-US" sz="2400" dirty="0">
                <a:latin typeface="Arial (Body)"/>
              </a:rPr>
              <a:t> </a:t>
            </a:r>
            <a:r>
              <a:rPr lang="en-US" sz="2400" dirty="0" err="1">
                <a:latin typeface="Arial (Body)"/>
              </a:rPr>
              <a:t>trí</a:t>
            </a:r>
            <a:r>
              <a:rPr lang="en-US" sz="2400" dirty="0">
                <a:latin typeface="Arial (Body)"/>
              </a:rPr>
              <a:t> </a:t>
            </a:r>
            <a:r>
              <a:rPr lang="en-US" sz="2400" dirty="0" err="1">
                <a:latin typeface="Arial (Body)"/>
              </a:rPr>
              <a:t>của</a:t>
            </a:r>
            <a:r>
              <a:rPr lang="en-US" sz="2400" dirty="0">
                <a:latin typeface="Arial (Body)"/>
              </a:rPr>
              <a:t> </a:t>
            </a:r>
            <a:r>
              <a:rPr lang="en-US" sz="2400" dirty="0" smtClean="0">
                <a:latin typeface="Arial (Body)"/>
              </a:rPr>
              <a:t>robot </a:t>
            </a:r>
          </a:p>
          <a:p>
            <a:pPr>
              <a:lnSpc>
                <a:spcPct val="150000"/>
              </a:lnSpc>
            </a:pPr>
            <a:r>
              <a:rPr lang="en-US" sz="2400" dirty="0" err="1" smtClean="0">
                <a:latin typeface="Arial (Body)"/>
              </a:rPr>
              <a:t>Trạng</a:t>
            </a:r>
            <a:r>
              <a:rPr lang="en-US" sz="2400" dirty="0" smtClean="0">
                <a:latin typeface="Arial (Body)"/>
              </a:rPr>
              <a:t> </a:t>
            </a:r>
            <a:r>
              <a:rPr lang="en-US" sz="2400" dirty="0" err="1">
                <a:latin typeface="Arial (Body)"/>
              </a:rPr>
              <a:t>thái</a:t>
            </a:r>
            <a:r>
              <a:rPr lang="en-US" sz="2400" dirty="0">
                <a:latin typeface="Arial (Body)"/>
              </a:rPr>
              <a:t> </a:t>
            </a:r>
            <a:r>
              <a:rPr lang="en-US" sz="2400" dirty="0" err="1">
                <a:latin typeface="Arial (Body)"/>
              </a:rPr>
              <a:t>đầu</a:t>
            </a:r>
            <a:r>
              <a:rPr lang="en-US" sz="2400" dirty="0">
                <a:latin typeface="Arial (Body)"/>
              </a:rPr>
              <a:t>: </a:t>
            </a:r>
            <a:r>
              <a:rPr lang="en-US" sz="2400" dirty="0" smtClean="0">
                <a:latin typeface="Arial (Body)"/>
              </a:rPr>
              <a:t>A</a:t>
            </a:r>
            <a:endParaRPr lang="en-US" sz="2400" dirty="0">
              <a:latin typeface="Arial (Body)"/>
            </a:endParaRPr>
          </a:p>
          <a:p>
            <a:pPr>
              <a:lnSpc>
                <a:spcPct val="150000"/>
              </a:lnSpc>
            </a:pPr>
            <a:r>
              <a:rPr lang="en-US" sz="2400" dirty="0" err="1" smtClean="0">
                <a:latin typeface="Arial (Body)"/>
              </a:rPr>
              <a:t>Trạng</a:t>
            </a:r>
            <a:r>
              <a:rPr lang="en-US" sz="2400" dirty="0" smtClean="0">
                <a:latin typeface="Arial (Body)"/>
              </a:rPr>
              <a:t> </a:t>
            </a:r>
            <a:r>
              <a:rPr lang="en-US" sz="2400" dirty="0" err="1">
                <a:latin typeface="Arial (Body)"/>
              </a:rPr>
              <a:t>thái</a:t>
            </a:r>
            <a:r>
              <a:rPr lang="en-US" sz="2400" dirty="0">
                <a:latin typeface="Arial (Body)"/>
              </a:rPr>
              <a:t> </a:t>
            </a:r>
            <a:r>
              <a:rPr lang="en-US" sz="2400" dirty="0" err="1">
                <a:latin typeface="Arial (Body)"/>
              </a:rPr>
              <a:t>đích</a:t>
            </a:r>
            <a:r>
              <a:rPr lang="en-US" sz="2400" dirty="0">
                <a:latin typeface="Arial (Body)"/>
              </a:rPr>
              <a:t>: </a:t>
            </a:r>
            <a:r>
              <a:rPr lang="en-US" sz="2400" dirty="0" smtClean="0">
                <a:latin typeface="Arial (Body)"/>
              </a:rPr>
              <a:t>C</a:t>
            </a:r>
            <a:endParaRPr lang="en-US" sz="2400" dirty="0">
              <a:latin typeface="Arial (Body)"/>
            </a:endParaRPr>
          </a:p>
          <a:p>
            <a:pPr>
              <a:lnSpc>
                <a:spcPct val="150000"/>
              </a:lnSpc>
            </a:pPr>
            <a:r>
              <a:rPr lang="en-US" sz="2400" dirty="0" err="1" smtClean="0">
                <a:latin typeface="Arial (Body)"/>
              </a:rPr>
              <a:t>Phép</a:t>
            </a:r>
            <a:r>
              <a:rPr lang="en-US" sz="2400" dirty="0" smtClean="0">
                <a:latin typeface="Arial (Body)"/>
              </a:rPr>
              <a:t> </a:t>
            </a:r>
            <a:r>
              <a:rPr lang="en-US" sz="2400" dirty="0" err="1">
                <a:latin typeface="Arial (Body)"/>
              </a:rPr>
              <a:t>chuyển</a:t>
            </a:r>
            <a:r>
              <a:rPr lang="en-US" sz="2400" dirty="0">
                <a:latin typeface="Arial (Body)"/>
              </a:rPr>
              <a:t> </a:t>
            </a:r>
            <a:r>
              <a:rPr lang="en-US" sz="2400" dirty="0" err="1">
                <a:latin typeface="Arial (Body)"/>
              </a:rPr>
              <a:t>trạng</a:t>
            </a:r>
            <a:r>
              <a:rPr lang="en-US" sz="2400" dirty="0">
                <a:latin typeface="Arial (Body)"/>
              </a:rPr>
              <a:t> </a:t>
            </a:r>
            <a:r>
              <a:rPr lang="en-US" sz="2400" dirty="0" err="1">
                <a:latin typeface="Arial (Body)"/>
              </a:rPr>
              <a:t>thái</a:t>
            </a:r>
            <a:r>
              <a:rPr lang="en-US" sz="2400" dirty="0">
                <a:latin typeface="Arial (Body)"/>
              </a:rPr>
              <a:t>: </a:t>
            </a:r>
            <a:r>
              <a:rPr lang="en-US" sz="2400" dirty="0" err="1">
                <a:latin typeface="Arial (Body)"/>
              </a:rPr>
              <a:t>từ</a:t>
            </a:r>
            <a:r>
              <a:rPr lang="en-US" sz="2400" dirty="0">
                <a:latin typeface="Arial (Body)"/>
              </a:rPr>
              <a:t> </a:t>
            </a:r>
            <a:r>
              <a:rPr lang="en-US" sz="2400" dirty="0" smtClean="0">
                <a:latin typeface="Arial (Body)"/>
              </a:rPr>
              <a:t> </a:t>
            </a:r>
            <a:r>
              <a:rPr lang="en-US" sz="2400" dirty="0" err="1" smtClean="0">
                <a:latin typeface="Arial (Body)"/>
              </a:rPr>
              <a:t>điểm</a:t>
            </a:r>
            <a:r>
              <a:rPr lang="en-US" sz="2400" dirty="0" smtClean="0">
                <a:latin typeface="Arial (Body)"/>
              </a:rPr>
              <a:t> </a:t>
            </a:r>
            <a:r>
              <a:rPr lang="en-US" sz="2400" dirty="0" err="1" smtClean="0">
                <a:latin typeface="Arial (Body)"/>
              </a:rPr>
              <a:t>bắt</a:t>
            </a:r>
            <a:r>
              <a:rPr lang="en-US" sz="2400" dirty="0" smtClean="0">
                <a:latin typeface="Arial (Body)"/>
              </a:rPr>
              <a:t> </a:t>
            </a:r>
            <a:r>
              <a:rPr lang="en-US" sz="2400" dirty="0" err="1" smtClean="0">
                <a:latin typeface="Arial (Body)"/>
              </a:rPr>
              <a:t>đâu</a:t>
            </a:r>
            <a:r>
              <a:rPr lang="en-US" sz="2400" dirty="0" smtClean="0">
                <a:latin typeface="Arial (Body)"/>
              </a:rPr>
              <a:t> </a:t>
            </a:r>
            <a:r>
              <a:rPr lang="en-US" sz="2400" dirty="0">
                <a:latin typeface="Arial (Body)"/>
              </a:rPr>
              <a:t>sang </a:t>
            </a:r>
            <a:r>
              <a:rPr lang="en-US" sz="2400" dirty="0" err="1" smtClean="0">
                <a:latin typeface="Arial (Body)"/>
              </a:rPr>
              <a:t>điểm</a:t>
            </a:r>
            <a:r>
              <a:rPr lang="en-US" sz="2400" dirty="0" smtClean="0">
                <a:latin typeface="Arial (Body)"/>
              </a:rPr>
              <a:t> </a:t>
            </a:r>
            <a:r>
              <a:rPr lang="en-US" sz="2400" dirty="0" err="1">
                <a:latin typeface="Arial (Body)"/>
              </a:rPr>
              <a:t>lân</a:t>
            </a:r>
            <a:r>
              <a:rPr lang="en-US" sz="2400" dirty="0">
                <a:latin typeface="Arial (Body)"/>
              </a:rPr>
              <a:t> </a:t>
            </a:r>
            <a:r>
              <a:rPr lang="en-US" sz="2400" dirty="0" err="1">
                <a:latin typeface="Arial (Body)"/>
              </a:rPr>
              <a:t>cận</a:t>
            </a:r>
            <a:endParaRPr lang="en-US" sz="2400" dirty="0">
              <a:latin typeface="Arial (Body)"/>
            </a:endParaRPr>
          </a:p>
          <a:p>
            <a:pPr>
              <a:lnSpc>
                <a:spcPct val="150000"/>
              </a:lnSpc>
            </a:pPr>
            <a:r>
              <a:rPr lang="en-US" sz="2400" dirty="0" smtClean="0">
                <a:latin typeface="Arial (Body)"/>
              </a:rPr>
              <a:t>Chi </a:t>
            </a:r>
            <a:r>
              <a:rPr lang="en-US" sz="2400" dirty="0" err="1">
                <a:latin typeface="Arial (Body)"/>
              </a:rPr>
              <a:t>phí</a:t>
            </a:r>
            <a:r>
              <a:rPr lang="en-US" sz="2400" dirty="0">
                <a:latin typeface="Arial (Body)"/>
              </a:rPr>
              <a:t>: </a:t>
            </a:r>
            <a:r>
              <a:rPr lang="en-US" sz="2400" dirty="0" err="1">
                <a:latin typeface="Arial (Body)"/>
              </a:rPr>
              <a:t>khoảng</a:t>
            </a:r>
            <a:r>
              <a:rPr lang="en-US" sz="2400" dirty="0">
                <a:latin typeface="Arial (Body)"/>
              </a:rPr>
              <a:t> </a:t>
            </a:r>
            <a:r>
              <a:rPr lang="en-US" sz="2400" dirty="0" err="1">
                <a:latin typeface="Arial (Body)"/>
              </a:rPr>
              <a:t>cách</a:t>
            </a:r>
            <a:r>
              <a:rPr lang="en-US" sz="2400" dirty="0">
                <a:latin typeface="Arial (Body)"/>
              </a:rPr>
              <a:t> </a:t>
            </a:r>
            <a:r>
              <a:rPr lang="en-US" sz="2400" dirty="0" err="1">
                <a:latin typeface="Arial (Body)"/>
              </a:rPr>
              <a:t>giữa</a:t>
            </a:r>
            <a:r>
              <a:rPr lang="en-US" sz="2400" dirty="0">
                <a:latin typeface="Arial (Body)"/>
              </a:rPr>
              <a:t> 2 </a:t>
            </a:r>
            <a:r>
              <a:rPr lang="en-US" sz="2400" dirty="0" err="1" smtClean="0">
                <a:latin typeface="Arial (Body)"/>
              </a:rPr>
              <a:t>điểm</a:t>
            </a:r>
            <a:r>
              <a:rPr lang="en-US" sz="2400" dirty="0" smtClean="0">
                <a:latin typeface="Arial (Body)"/>
              </a:rPr>
              <a:t> </a:t>
            </a:r>
            <a:r>
              <a:rPr lang="en-US" sz="2400" dirty="0" err="1" smtClean="0">
                <a:latin typeface="Arial (Body)"/>
              </a:rPr>
              <a:t>trong</a:t>
            </a:r>
            <a:r>
              <a:rPr lang="en-US" sz="2400" dirty="0" smtClean="0">
                <a:latin typeface="Arial (Body)"/>
              </a:rPr>
              <a:t> </a:t>
            </a:r>
            <a:r>
              <a:rPr lang="en-US" sz="2400" dirty="0" err="1">
                <a:latin typeface="Arial (Body)"/>
              </a:rPr>
              <a:t>phép</a:t>
            </a:r>
            <a:r>
              <a:rPr lang="en-US" sz="2400" dirty="0">
                <a:latin typeface="Arial (Body)"/>
              </a:rPr>
              <a:t> </a:t>
            </a:r>
            <a:r>
              <a:rPr lang="en-US" sz="2400" dirty="0" err="1">
                <a:latin typeface="Arial (Body)"/>
              </a:rPr>
              <a:t>chuyển</a:t>
            </a:r>
            <a:r>
              <a:rPr lang="en-US" sz="2400" dirty="0">
                <a:latin typeface="Arial (Body)"/>
              </a:rPr>
              <a:t> </a:t>
            </a:r>
            <a:r>
              <a:rPr lang="en-US" sz="2400" dirty="0" err="1">
                <a:latin typeface="Arial (Body)"/>
              </a:rPr>
              <a:t>trạng</a:t>
            </a:r>
            <a:r>
              <a:rPr lang="en-US" sz="2400" dirty="0">
                <a:latin typeface="Arial (Body)"/>
              </a:rPr>
              <a:t> </a:t>
            </a:r>
            <a:r>
              <a:rPr lang="en-US" sz="2400" dirty="0" err="1">
                <a:latin typeface="Arial (Body)"/>
              </a:rPr>
              <a:t>thái</a:t>
            </a:r>
            <a:r>
              <a:rPr lang="en-US" sz="2400" dirty="0">
                <a:latin typeface="Arial (Body)"/>
              </a:rPr>
              <a:t> </a:t>
            </a:r>
            <a:endParaRPr lang="en-US" sz="2400" dirty="0">
              <a:latin typeface="Arial (Body)"/>
            </a:endParaRPr>
          </a:p>
        </p:txBody>
      </p:sp>
      <p:sp>
        <p:nvSpPr>
          <p:cNvPr id="5" name="Rectangle 4"/>
          <p:cNvSpPr/>
          <p:nvPr/>
        </p:nvSpPr>
        <p:spPr>
          <a:xfrm>
            <a:off x="0" y="3032219"/>
            <a:ext cx="12191999" cy="646331"/>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nSpc>
                <a:spcPct val="150000"/>
              </a:lnSpc>
            </a:pPr>
            <a:r>
              <a:rPr lang="en-US" sz="2400" dirty="0" err="1">
                <a:cs typeface="Arial" panose="020B0604020202020204" pitchFamily="34" charset="0"/>
              </a:rPr>
              <a:t>Bài</a:t>
            </a:r>
            <a:r>
              <a:rPr lang="en-US" sz="2400" dirty="0">
                <a:cs typeface="Arial" panose="020B0604020202020204" pitchFamily="34" charset="0"/>
              </a:rPr>
              <a:t> </a:t>
            </a:r>
            <a:r>
              <a:rPr lang="en-US" sz="2400" dirty="0" err="1">
                <a:cs typeface="Arial" panose="020B0604020202020204" pitchFamily="34" charset="0"/>
              </a:rPr>
              <a:t>toán</a:t>
            </a:r>
            <a:r>
              <a:rPr lang="en-US" sz="2400" dirty="0">
                <a:cs typeface="Arial" panose="020B0604020202020204" pitchFamily="34" charset="0"/>
              </a:rPr>
              <a:t> </a:t>
            </a:r>
            <a:r>
              <a:rPr lang="en-US" sz="2400" dirty="0" err="1">
                <a:cs typeface="Arial" panose="020B0604020202020204" pitchFamily="34" charset="0"/>
              </a:rPr>
              <a:t>tìm</a:t>
            </a:r>
            <a:r>
              <a:rPr lang="en-US" sz="2400" dirty="0">
                <a:cs typeface="Arial" panose="020B0604020202020204" pitchFamily="34" charset="0"/>
              </a:rPr>
              <a:t> </a:t>
            </a:r>
            <a:r>
              <a:rPr lang="en-US" sz="2400" dirty="0" err="1">
                <a:cs typeface="Arial" panose="020B0604020202020204" pitchFamily="34" charset="0"/>
              </a:rPr>
              <a:t>đường</a:t>
            </a:r>
            <a:r>
              <a:rPr lang="en-US" sz="2400" dirty="0">
                <a:cs typeface="Arial" panose="020B0604020202020204" pitchFamily="34" charset="0"/>
              </a:rPr>
              <a:t> </a:t>
            </a:r>
            <a:r>
              <a:rPr lang="en-US" sz="2400" dirty="0" err="1">
                <a:cs typeface="Arial" panose="020B0604020202020204" pitchFamily="34" charset="0"/>
              </a:rPr>
              <a:t>có</a:t>
            </a:r>
            <a:r>
              <a:rPr lang="en-US" sz="2400" dirty="0">
                <a:cs typeface="Arial" panose="020B0604020202020204" pitchFamily="34" charset="0"/>
              </a:rPr>
              <a:t> </a:t>
            </a:r>
            <a:r>
              <a:rPr lang="en-US" sz="2400" dirty="0" err="1">
                <a:cs typeface="Arial" panose="020B0604020202020204" pitchFamily="34" charset="0"/>
              </a:rPr>
              <a:t>thể</a:t>
            </a:r>
            <a:r>
              <a:rPr lang="en-US" sz="2400" dirty="0">
                <a:cs typeface="Arial" panose="020B0604020202020204" pitchFamily="34" charset="0"/>
              </a:rPr>
              <a:t> </a:t>
            </a:r>
            <a:r>
              <a:rPr lang="en-US" sz="2400" dirty="0" err="1">
                <a:cs typeface="Arial" panose="020B0604020202020204" pitchFamily="34" charset="0"/>
              </a:rPr>
              <a:t>phát</a:t>
            </a:r>
            <a:r>
              <a:rPr lang="en-US" sz="2400" dirty="0">
                <a:cs typeface="Arial" panose="020B0604020202020204" pitchFamily="34" charset="0"/>
              </a:rPr>
              <a:t> </a:t>
            </a:r>
            <a:r>
              <a:rPr lang="en-US" sz="2400" dirty="0" err="1">
                <a:cs typeface="Arial" panose="020B0604020202020204" pitchFamily="34" charset="0"/>
              </a:rPr>
              <a:t>biểu</a:t>
            </a:r>
            <a:r>
              <a:rPr lang="en-US" sz="2400" dirty="0">
                <a:cs typeface="Arial" panose="020B0604020202020204" pitchFamily="34" charset="0"/>
              </a:rPr>
              <a:t> </a:t>
            </a:r>
            <a:r>
              <a:rPr lang="en-US" sz="2400" dirty="0" err="1">
                <a:cs typeface="Arial" panose="020B0604020202020204" pitchFamily="34" charset="0"/>
              </a:rPr>
              <a:t>theo</a:t>
            </a:r>
            <a:r>
              <a:rPr lang="en-US" sz="2400" dirty="0">
                <a:cs typeface="Arial" panose="020B0604020202020204" pitchFamily="34" charset="0"/>
              </a:rPr>
              <a:t> 5 </a:t>
            </a:r>
            <a:r>
              <a:rPr lang="en-US" sz="2400" dirty="0" err="1">
                <a:cs typeface="Arial" panose="020B0604020202020204" pitchFamily="34" charset="0"/>
              </a:rPr>
              <a:t>thành</a:t>
            </a:r>
            <a:r>
              <a:rPr lang="en-US" sz="2400" dirty="0">
                <a:cs typeface="Arial" panose="020B0604020202020204" pitchFamily="34" charset="0"/>
              </a:rPr>
              <a:t> </a:t>
            </a:r>
            <a:r>
              <a:rPr lang="en-US" sz="2400" dirty="0" err="1">
                <a:cs typeface="Arial" panose="020B0604020202020204" pitchFamily="34" charset="0"/>
              </a:rPr>
              <a:t>phần</a:t>
            </a:r>
            <a:r>
              <a:rPr lang="en-US" sz="2400" dirty="0">
                <a:cs typeface="Arial" panose="020B0604020202020204" pitchFamily="34" charset="0"/>
              </a:rPr>
              <a:t> </a:t>
            </a:r>
            <a:r>
              <a:rPr lang="en-US" sz="2400" dirty="0" err="1">
                <a:cs typeface="Arial" panose="020B0604020202020204" pitchFamily="34" charset="0"/>
              </a:rPr>
              <a:t>như</a:t>
            </a:r>
            <a:r>
              <a:rPr lang="en-US" sz="2400" dirty="0">
                <a:cs typeface="Arial" panose="020B0604020202020204" pitchFamily="34" charset="0"/>
              </a:rPr>
              <a:t> </a:t>
            </a:r>
            <a:r>
              <a:rPr lang="en-US" sz="2400" dirty="0" err="1">
                <a:cs typeface="Arial" panose="020B0604020202020204" pitchFamily="34" charset="0"/>
              </a:rPr>
              <a:t>sau</a:t>
            </a:r>
            <a:r>
              <a:rPr lang="en-US" sz="2400" dirty="0">
                <a:cs typeface="Arial" panose="020B0604020202020204" pitchFamily="34" charset="0"/>
              </a:rPr>
              <a:t>: </a:t>
            </a:r>
          </a:p>
        </p:txBody>
      </p:sp>
      <p:sp>
        <p:nvSpPr>
          <p:cNvPr id="7" name="Rectangle 6"/>
          <p:cNvSpPr/>
          <p:nvPr/>
        </p:nvSpPr>
        <p:spPr>
          <a:xfrm>
            <a:off x="4677500" y="-95536"/>
            <a:ext cx="370614" cy="400110"/>
          </a:xfrm>
          <a:prstGeom prst="rect">
            <a:avLst/>
          </a:prstGeom>
          <a:noFill/>
        </p:spPr>
        <p:txBody>
          <a:bodyPr wrap="none" lIns="91440" tIns="45720" rIns="91440" bIns="45720">
            <a:spAutoFit/>
          </a:bodyPr>
          <a:lstStyle/>
          <a:p>
            <a:pPr algn="ctr"/>
            <a:r>
              <a:rPr lang="en-US" sz="20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ody)"/>
              </a:rPr>
              <a:t>A</a:t>
            </a:r>
            <a:endParaRPr lang="en-US" sz="2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1" name="Rectangle 10"/>
          <p:cNvSpPr/>
          <p:nvPr/>
        </p:nvSpPr>
        <p:spPr>
          <a:xfrm>
            <a:off x="6084778" y="599586"/>
            <a:ext cx="370614" cy="400110"/>
          </a:xfrm>
          <a:prstGeom prst="rect">
            <a:avLst/>
          </a:prstGeom>
          <a:noFill/>
        </p:spPr>
        <p:txBody>
          <a:bodyPr wrap="none" lIns="91440" tIns="45720" rIns="91440" bIns="45720">
            <a:spAutoFit/>
          </a:bodyPr>
          <a:lstStyle/>
          <a:p>
            <a:pPr algn="ctr"/>
            <a:r>
              <a:rPr lang="en-US" sz="20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ody)"/>
              </a:rPr>
              <a:t>B</a:t>
            </a:r>
            <a:endParaRPr lang="en-US" sz="2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2" name="Rectangle 11"/>
          <p:cNvSpPr/>
          <p:nvPr/>
        </p:nvSpPr>
        <p:spPr>
          <a:xfrm>
            <a:off x="5043344" y="1615848"/>
            <a:ext cx="370614" cy="400110"/>
          </a:xfrm>
          <a:prstGeom prst="rect">
            <a:avLst/>
          </a:prstGeom>
          <a:noFill/>
        </p:spPr>
        <p:txBody>
          <a:bodyPr wrap="none" lIns="91440" tIns="45720" rIns="91440" bIns="45720">
            <a:spAutoFit/>
          </a:bodyPr>
          <a:lstStyle/>
          <a:p>
            <a:pPr algn="ctr"/>
            <a:r>
              <a:rPr lang="en-US" sz="20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ody)"/>
              </a:rPr>
              <a:t>C</a:t>
            </a:r>
            <a:endParaRPr lang="en-US" sz="2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3" name="Rectangle 12"/>
          <p:cNvSpPr/>
          <p:nvPr/>
        </p:nvSpPr>
        <p:spPr>
          <a:xfrm>
            <a:off x="4094308" y="599586"/>
            <a:ext cx="370614" cy="400110"/>
          </a:xfrm>
          <a:prstGeom prst="rect">
            <a:avLst/>
          </a:prstGeom>
          <a:noFill/>
        </p:spPr>
        <p:txBody>
          <a:bodyPr wrap="none" lIns="91440" tIns="45720" rIns="91440" bIns="45720">
            <a:spAutoFit/>
          </a:bodyPr>
          <a:lstStyle/>
          <a:p>
            <a:pPr algn="ctr"/>
            <a:r>
              <a:rPr lang="en-US" sz="20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ody)"/>
              </a:rPr>
              <a:t>D</a:t>
            </a:r>
            <a:endParaRPr lang="en-US" sz="2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14" name="Picture 13" descr="Screen Clipping"/>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9190385" y="4250339"/>
            <a:ext cx="2442952" cy="1770373"/>
          </a:xfrm>
          <a:prstGeom prst="rect">
            <a:avLst/>
          </a:prstGeom>
        </p:spPr>
      </p:pic>
      <p:cxnSp>
        <p:nvCxnSpPr>
          <p:cNvPr id="29" name="Straight Arrow Connector 28"/>
          <p:cNvCxnSpPr/>
          <p:nvPr/>
        </p:nvCxnSpPr>
        <p:spPr>
          <a:xfrm>
            <a:off x="10106025" y="4362450"/>
            <a:ext cx="1371600" cy="773075"/>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10086975" y="5135525"/>
            <a:ext cx="1390650" cy="7795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9864994" y="3923466"/>
            <a:ext cx="370614" cy="400110"/>
          </a:xfrm>
          <a:prstGeom prst="rect">
            <a:avLst/>
          </a:prstGeom>
          <a:noFill/>
        </p:spPr>
        <p:txBody>
          <a:bodyPr wrap="none" lIns="91440" tIns="45720" rIns="91440" bIns="45720">
            <a:spAutoFit/>
          </a:bodyPr>
          <a:lstStyle/>
          <a:p>
            <a:pPr algn="ctr"/>
            <a:r>
              <a:rPr lang="en-US" sz="20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ody)"/>
              </a:rPr>
              <a:t>A</a:t>
            </a:r>
            <a:endParaRPr lang="en-US" sz="2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35" name="Rectangle 34"/>
          <p:cNvSpPr/>
          <p:nvPr/>
        </p:nvSpPr>
        <p:spPr>
          <a:xfrm>
            <a:off x="11525886" y="4935470"/>
            <a:ext cx="370614" cy="400110"/>
          </a:xfrm>
          <a:prstGeom prst="rect">
            <a:avLst/>
          </a:prstGeom>
          <a:noFill/>
        </p:spPr>
        <p:txBody>
          <a:bodyPr wrap="none" lIns="91440" tIns="45720" rIns="91440" bIns="45720">
            <a:spAutoFit/>
          </a:bodyPr>
          <a:lstStyle/>
          <a:p>
            <a:pPr algn="ctr"/>
            <a:r>
              <a:rPr lang="en-US" sz="20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ody)"/>
              </a:rPr>
              <a:t>B</a:t>
            </a:r>
            <a:endParaRPr lang="en-US" sz="2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36" name="Rectangle 35"/>
          <p:cNvSpPr/>
          <p:nvPr/>
        </p:nvSpPr>
        <p:spPr>
          <a:xfrm>
            <a:off x="10078363" y="5873501"/>
            <a:ext cx="370614" cy="400110"/>
          </a:xfrm>
          <a:prstGeom prst="rect">
            <a:avLst/>
          </a:prstGeom>
          <a:noFill/>
        </p:spPr>
        <p:txBody>
          <a:bodyPr wrap="none" lIns="91440" tIns="45720" rIns="91440" bIns="45720">
            <a:spAutoFit/>
          </a:bodyPr>
          <a:lstStyle/>
          <a:p>
            <a:pPr algn="ctr"/>
            <a:r>
              <a:rPr lang="en-US" sz="20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ody)"/>
              </a:rPr>
              <a:t>C</a:t>
            </a:r>
            <a:endParaRPr lang="en-US" sz="2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37" name="Rectangle 36"/>
          <p:cNvSpPr/>
          <p:nvPr/>
        </p:nvSpPr>
        <p:spPr>
          <a:xfrm>
            <a:off x="8900071" y="4944135"/>
            <a:ext cx="370614" cy="400110"/>
          </a:xfrm>
          <a:prstGeom prst="rect">
            <a:avLst/>
          </a:prstGeom>
          <a:noFill/>
        </p:spPr>
        <p:txBody>
          <a:bodyPr wrap="none" lIns="91440" tIns="45720" rIns="91440" bIns="45720">
            <a:spAutoFit/>
          </a:bodyPr>
          <a:lstStyle/>
          <a:p>
            <a:pPr algn="ctr"/>
            <a:r>
              <a:rPr lang="en-US" sz="20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ody)"/>
              </a:rPr>
              <a:t>D</a:t>
            </a:r>
            <a:endParaRPr lang="en-US" sz="2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1880631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1.04167E-6 -1.85185E-6 L 0.22787 -0.0044 " pathEditMode="relative" rAng="0" ptsTypes="AA">
                                      <p:cBhvr>
                                        <p:cTn id="10" dur="2000" fill="hold"/>
                                        <p:tgtEl>
                                          <p:spTgt spid="6"/>
                                        </p:tgtEl>
                                        <p:attrNameLst>
                                          <p:attrName>ppt_x</p:attrName>
                                          <p:attrName>ppt_y</p:attrName>
                                        </p:attrNameLst>
                                      </p:cBhvr>
                                      <p:rCtr x="11393" y="-231"/>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childTnLst>
                          </p:cTn>
                        </p:par>
                        <p:par>
                          <p:cTn id="39" fill="hold">
                            <p:stCondLst>
                              <p:cond delay="1500"/>
                            </p:stCondLst>
                            <p:childTnLst>
                              <p:par>
                                <p:cTn id="40" presetID="10" presetClass="entr" presetSubtype="0"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childTnLst>
                          </p:cTn>
                        </p:par>
                        <p:par>
                          <p:cTn id="43" fill="hold">
                            <p:stCondLst>
                              <p:cond delay="2000"/>
                            </p:stCondLst>
                            <p:childTnLst>
                              <p:par>
                                <p:cTn id="44" presetID="10" presetClass="entr" presetSubtype="0" fill="hold" grpId="0" nodeType="after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500"/>
                                        <p:tgtEl>
                                          <p:spTgt spid="35"/>
                                        </p:tgtEl>
                                      </p:cBhvr>
                                    </p:animEffect>
                                  </p:childTnLst>
                                </p:cTn>
                              </p:par>
                            </p:childTnLst>
                          </p:cTn>
                        </p:par>
                        <p:par>
                          <p:cTn id="47" fill="hold">
                            <p:stCondLst>
                              <p:cond delay="2500"/>
                            </p:stCondLst>
                            <p:childTnLst>
                              <p:par>
                                <p:cTn id="48" presetID="10" presetClass="entr" presetSubtype="0" fill="hold" grpId="0" nodeType="after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fade">
                                      <p:cBhvr>
                                        <p:cTn id="50" dur="500"/>
                                        <p:tgtEl>
                                          <p:spTgt spid="36"/>
                                        </p:tgtEl>
                                      </p:cBhvr>
                                    </p:animEffect>
                                  </p:childTnLst>
                                </p:cTn>
                              </p:par>
                            </p:childTnLst>
                          </p:cTn>
                        </p:par>
                        <p:par>
                          <p:cTn id="51" fill="hold">
                            <p:stCondLst>
                              <p:cond delay="3000"/>
                            </p:stCondLst>
                            <p:childTnLst>
                              <p:par>
                                <p:cTn id="52" presetID="2" presetClass="entr" presetSubtype="4" fill="hold" nodeType="afterEffect">
                                  <p:stCondLst>
                                    <p:cond delay="0"/>
                                  </p:stCondLst>
                                  <p:childTnLst>
                                    <p:set>
                                      <p:cBhvr>
                                        <p:cTn id="53" dur="1" fill="hold">
                                          <p:stCondLst>
                                            <p:cond delay="0"/>
                                          </p:stCondLst>
                                        </p:cTn>
                                        <p:tgtEl>
                                          <p:spTgt spid="29"/>
                                        </p:tgtEl>
                                        <p:attrNameLst>
                                          <p:attrName>style.visibility</p:attrName>
                                        </p:attrNameLst>
                                      </p:cBhvr>
                                      <p:to>
                                        <p:strVal val="visible"/>
                                      </p:to>
                                    </p:set>
                                    <p:anim calcmode="lin" valueType="num">
                                      <p:cBhvr additive="base">
                                        <p:cTn id="54" dur="500" fill="hold"/>
                                        <p:tgtEl>
                                          <p:spTgt spid="29"/>
                                        </p:tgtEl>
                                        <p:attrNameLst>
                                          <p:attrName>ppt_x</p:attrName>
                                        </p:attrNameLst>
                                      </p:cBhvr>
                                      <p:tavLst>
                                        <p:tav tm="0">
                                          <p:val>
                                            <p:strVal val="#ppt_x"/>
                                          </p:val>
                                        </p:tav>
                                        <p:tav tm="100000">
                                          <p:val>
                                            <p:strVal val="#ppt_x"/>
                                          </p:val>
                                        </p:tav>
                                      </p:tavLst>
                                    </p:anim>
                                    <p:anim calcmode="lin" valueType="num">
                                      <p:cBhvr additive="base">
                                        <p:cTn id="55" dur="500" fill="hold"/>
                                        <p:tgtEl>
                                          <p:spTgt spid="29"/>
                                        </p:tgtEl>
                                        <p:attrNameLst>
                                          <p:attrName>ppt_y</p:attrName>
                                        </p:attrNameLst>
                                      </p:cBhvr>
                                      <p:tavLst>
                                        <p:tav tm="0">
                                          <p:val>
                                            <p:strVal val="1+#ppt_h/2"/>
                                          </p:val>
                                        </p:tav>
                                        <p:tav tm="100000">
                                          <p:val>
                                            <p:strVal val="#ppt_y"/>
                                          </p:val>
                                        </p:tav>
                                      </p:tavLst>
                                    </p:anim>
                                  </p:childTnLst>
                                </p:cTn>
                              </p:par>
                            </p:childTnLst>
                          </p:cTn>
                        </p:par>
                        <p:par>
                          <p:cTn id="56" fill="hold">
                            <p:stCondLst>
                              <p:cond delay="3500"/>
                            </p:stCondLst>
                            <p:childTnLst>
                              <p:par>
                                <p:cTn id="57" presetID="2" presetClass="entr" presetSubtype="4" fill="hold" nodeType="afterEffect">
                                  <p:stCondLst>
                                    <p:cond delay="0"/>
                                  </p:stCondLst>
                                  <p:childTnLst>
                                    <p:set>
                                      <p:cBhvr>
                                        <p:cTn id="58" dur="1" fill="hold">
                                          <p:stCondLst>
                                            <p:cond delay="0"/>
                                          </p:stCondLst>
                                        </p:cTn>
                                        <p:tgtEl>
                                          <p:spTgt spid="32"/>
                                        </p:tgtEl>
                                        <p:attrNameLst>
                                          <p:attrName>style.visibility</p:attrName>
                                        </p:attrNameLst>
                                      </p:cBhvr>
                                      <p:to>
                                        <p:strVal val="visible"/>
                                      </p:to>
                                    </p:set>
                                    <p:anim calcmode="lin" valueType="num">
                                      <p:cBhvr additive="base">
                                        <p:cTn id="59" dur="500" fill="hold"/>
                                        <p:tgtEl>
                                          <p:spTgt spid="32"/>
                                        </p:tgtEl>
                                        <p:attrNameLst>
                                          <p:attrName>ppt_x</p:attrName>
                                        </p:attrNameLst>
                                      </p:cBhvr>
                                      <p:tavLst>
                                        <p:tav tm="0">
                                          <p:val>
                                            <p:strVal val="#ppt_x"/>
                                          </p:val>
                                        </p:tav>
                                        <p:tav tm="100000">
                                          <p:val>
                                            <p:strVal val="#ppt_x"/>
                                          </p:val>
                                        </p:tav>
                                      </p:tavLst>
                                    </p:anim>
                                    <p:anim calcmode="lin" valueType="num">
                                      <p:cBhvr additive="base">
                                        <p:cTn id="60"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P spid="13" grpId="0"/>
      <p:bldP spid="34" grpId="0"/>
      <p:bldP spid="35" grpId="0"/>
      <p:bldP spid="36" grpId="0"/>
      <p:bldP spid="3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2430000" cy="6858000"/>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en-IN">
              <a:solidFill>
                <a:prstClr val="white"/>
              </a:solidFill>
            </a:endParaRPr>
          </a:p>
        </p:txBody>
      </p:sp>
      <p:sp>
        <p:nvSpPr>
          <p:cNvPr id="15" name="Rectangle 14"/>
          <p:cNvSpPr/>
          <p:nvPr/>
        </p:nvSpPr>
        <p:spPr>
          <a:xfrm>
            <a:off x="2440500" y="0"/>
            <a:ext cx="2430000" cy="6858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solidFill>
                <a:prstClr val="white"/>
              </a:solidFill>
            </a:endParaRPr>
          </a:p>
        </p:txBody>
      </p:sp>
      <p:sp>
        <p:nvSpPr>
          <p:cNvPr id="16" name="Rectangle 15"/>
          <p:cNvSpPr/>
          <p:nvPr/>
        </p:nvSpPr>
        <p:spPr>
          <a:xfrm>
            <a:off x="4881000" y="0"/>
            <a:ext cx="2430000" cy="6858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solidFill>
                <a:prstClr val="white"/>
              </a:solidFill>
            </a:endParaRPr>
          </a:p>
        </p:txBody>
      </p:sp>
      <p:sp>
        <p:nvSpPr>
          <p:cNvPr id="17" name="Rectangle 16"/>
          <p:cNvSpPr/>
          <p:nvPr/>
        </p:nvSpPr>
        <p:spPr>
          <a:xfrm>
            <a:off x="7321500" y="0"/>
            <a:ext cx="2430000" cy="6858000"/>
          </a:xfrm>
          <a:prstGeom prst="rect">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IN">
              <a:solidFill>
                <a:prstClr val="white"/>
              </a:solidFill>
            </a:endParaRPr>
          </a:p>
        </p:txBody>
      </p:sp>
      <p:sp>
        <p:nvSpPr>
          <p:cNvPr id="18" name="Rectangle 17"/>
          <p:cNvSpPr/>
          <p:nvPr/>
        </p:nvSpPr>
        <p:spPr>
          <a:xfrm>
            <a:off x="9762000" y="0"/>
            <a:ext cx="2430000" cy="6858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solidFill>
                <a:prstClr val="white"/>
              </a:solidFill>
            </a:endParaRPr>
          </a:p>
        </p:txBody>
      </p:sp>
      <p:grpSp>
        <p:nvGrpSpPr>
          <p:cNvPr id="22" name="Group 21"/>
          <p:cNvGrpSpPr/>
          <p:nvPr/>
        </p:nvGrpSpPr>
        <p:grpSpPr>
          <a:xfrm>
            <a:off x="148200" y="303300"/>
            <a:ext cx="2133600" cy="2133600"/>
            <a:chOff x="148200" y="990600"/>
            <a:chExt cx="2133600" cy="2133600"/>
          </a:xfrm>
        </p:grpSpPr>
        <p:sp>
          <p:nvSpPr>
            <p:cNvPr id="19" name="Oval 18"/>
            <p:cNvSpPr/>
            <p:nvPr/>
          </p:nvSpPr>
          <p:spPr>
            <a:xfrm>
              <a:off x="148200" y="990600"/>
              <a:ext cx="2133600" cy="213360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0" name="Oval 19"/>
            <p:cNvSpPr/>
            <p:nvPr/>
          </p:nvSpPr>
          <p:spPr>
            <a:xfrm>
              <a:off x="261000" y="1103400"/>
              <a:ext cx="1908000" cy="1908000"/>
            </a:xfrm>
            <a:prstGeom prst="ellipse">
              <a:avLst/>
            </a:prstGeom>
            <a:solidFill>
              <a:schemeClr val="bg1">
                <a:alpha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1" name="Oval 20"/>
            <p:cNvSpPr/>
            <p:nvPr/>
          </p:nvSpPr>
          <p:spPr>
            <a:xfrm>
              <a:off x="585000" y="1427400"/>
              <a:ext cx="1260000" cy="1260000"/>
            </a:xfrm>
            <a:prstGeom prst="ellipse">
              <a:avLst/>
            </a:prstGeom>
            <a:solidFill>
              <a:schemeClr val="bg1">
                <a:alpha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grpSp>
        <p:nvGrpSpPr>
          <p:cNvPr id="23" name="Group 22"/>
          <p:cNvGrpSpPr/>
          <p:nvPr/>
        </p:nvGrpSpPr>
        <p:grpSpPr>
          <a:xfrm>
            <a:off x="2588700" y="303300"/>
            <a:ext cx="2133600" cy="2133600"/>
            <a:chOff x="148200" y="990600"/>
            <a:chExt cx="2133600" cy="2133600"/>
          </a:xfrm>
        </p:grpSpPr>
        <p:sp>
          <p:nvSpPr>
            <p:cNvPr id="24" name="Oval 23"/>
            <p:cNvSpPr/>
            <p:nvPr/>
          </p:nvSpPr>
          <p:spPr>
            <a:xfrm>
              <a:off x="148200" y="990600"/>
              <a:ext cx="2133600" cy="213360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5" name="Oval 24"/>
            <p:cNvSpPr/>
            <p:nvPr/>
          </p:nvSpPr>
          <p:spPr>
            <a:xfrm>
              <a:off x="261000" y="1103400"/>
              <a:ext cx="1908000" cy="1908000"/>
            </a:xfrm>
            <a:prstGeom prst="ellipse">
              <a:avLst/>
            </a:prstGeom>
            <a:solidFill>
              <a:schemeClr val="bg1">
                <a:alpha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6" name="Oval 25"/>
            <p:cNvSpPr/>
            <p:nvPr/>
          </p:nvSpPr>
          <p:spPr>
            <a:xfrm>
              <a:off x="585000" y="1427400"/>
              <a:ext cx="1260000" cy="1260000"/>
            </a:xfrm>
            <a:prstGeom prst="ellipse">
              <a:avLst/>
            </a:prstGeom>
            <a:solidFill>
              <a:schemeClr val="bg1">
                <a:alpha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grpSp>
        <p:nvGrpSpPr>
          <p:cNvPr id="27" name="Group 26"/>
          <p:cNvGrpSpPr/>
          <p:nvPr/>
        </p:nvGrpSpPr>
        <p:grpSpPr>
          <a:xfrm>
            <a:off x="5029200" y="303300"/>
            <a:ext cx="2133600" cy="2133600"/>
            <a:chOff x="148200" y="990600"/>
            <a:chExt cx="2133600" cy="2133600"/>
          </a:xfrm>
        </p:grpSpPr>
        <p:sp>
          <p:nvSpPr>
            <p:cNvPr id="28" name="Oval 27"/>
            <p:cNvSpPr/>
            <p:nvPr/>
          </p:nvSpPr>
          <p:spPr>
            <a:xfrm>
              <a:off x="148200" y="990600"/>
              <a:ext cx="2133600" cy="213360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9" name="Oval 28"/>
            <p:cNvSpPr/>
            <p:nvPr/>
          </p:nvSpPr>
          <p:spPr>
            <a:xfrm>
              <a:off x="261000" y="1103400"/>
              <a:ext cx="1908000" cy="1908000"/>
            </a:xfrm>
            <a:prstGeom prst="ellipse">
              <a:avLst/>
            </a:prstGeom>
            <a:solidFill>
              <a:schemeClr val="bg1">
                <a:alpha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0" name="Oval 29"/>
            <p:cNvSpPr/>
            <p:nvPr/>
          </p:nvSpPr>
          <p:spPr>
            <a:xfrm>
              <a:off x="585000" y="1427400"/>
              <a:ext cx="1260000" cy="1260000"/>
            </a:xfrm>
            <a:prstGeom prst="ellipse">
              <a:avLst/>
            </a:prstGeom>
            <a:solidFill>
              <a:schemeClr val="bg1">
                <a:alpha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grpSp>
        <p:nvGrpSpPr>
          <p:cNvPr id="31" name="Group 30"/>
          <p:cNvGrpSpPr/>
          <p:nvPr/>
        </p:nvGrpSpPr>
        <p:grpSpPr>
          <a:xfrm>
            <a:off x="7469700" y="303300"/>
            <a:ext cx="2133600" cy="2133600"/>
            <a:chOff x="148200" y="990600"/>
            <a:chExt cx="2133600" cy="2133600"/>
          </a:xfrm>
        </p:grpSpPr>
        <p:sp>
          <p:nvSpPr>
            <p:cNvPr id="32" name="Oval 31"/>
            <p:cNvSpPr/>
            <p:nvPr/>
          </p:nvSpPr>
          <p:spPr>
            <a:xfrm>
              <a:off x="148200" y="990600"/>
              <a:ext cx="2133600" cy="213360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3" name="Oval 32"/>
            <p:cNvSpPr/>
            <p:nvPr/>
          </p:nvSpPr>
          <p:spPr>
            <a:xfrm>
              <a:off x="261000" y="1103400"/>
              <a:ext cx="1908000" cy="1908000"/>
            </a:xfrm>
            <a:prstGeom prst="ellipse">
              <a:avLst/>
            </a:prstGeom>
            <a:solidFill>
              <a:schemeClr val="bg1">
                <a:alpha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4" name="Oval 33"/>
            <p:cNvSpPr/>
            <p:nvPr/>
          </p:nvSpPr>
          <p:spPr>
            <a:xfrm>
              <a:off x="585000" y="1427400"/>
              <a:ext cx="1260000" cy="1260000"/>
            </a:xfrm>
            <a:prstGeom prst="ellipse">
              <a:avLst/>
            </a:prstGeom>
            <a:solidFill>
              <a:schemeClr val="bg1">
                <a:alpha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grpSp>
        <p:nvGrpSpPr>
          <p:cNvPr id="35" name="Group 34"/>
          <p:cNvGrpSpPr/>
          <p:nvPr/>
        </p:nvGrpSpPr>
        <p:grpSpPr>
          <a:xfrm>
            <a:off x="9908250" y="303300"/>
            <a:ext cx="2133600" cy="2133600"/>
            <a:chOff x="148200" y="990600"/>
            <a:chExt cx="2133600" cy="2133600"/>
          </a:xfrm>
        </p:grpSpPr>
        <p:sp>
          <p:nvSpPr>
            <p:cNvPr id="36" name="Oval 35"/>
            <p:cNvSpPr/>
            <p:nvPr/>
          </p:nvSpPr>
          <p:spPr>
            <a:xfrm>
              <a:off x="148200" y="990600"/>
              <a:ext cx="2133600" cy="213360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7" name="Oval 36"/>
            <p:cNvSpPr/>
            <p:nvPr/>
          </p:nvSpPr>
          <p:spPr>
            <a:xfrm>
              <a:off x="261000" y="1103400"/>
              <a:ext cx="1908000" cy="1908000"/>
            </a:xfrm>
            <a:prstGeom prst="ellipse">
              <a:avLst/>
            </a:prstGeom>
            <a:solidFill>
              <a:schemeClr val="bg1">
                <a:alpha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8" name="Oval 37"/>
            <p:cNvSpPr/>
            <p:nvPr/>
          </p:nvSpPr>
          <p:spPr>
            <a:xfrm>
              <a:off x="585000" y="1427400"/>
              <a:ext cx="1260000" cy="1260000"/>
            </a:xfrm>
            <a:prstGeom prst="ellipse">
              <a:avLst/>
            </a:prstGeom>
            <a:solidFill>
              <a:schemeClr val="bg1">
                <a:alpha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pic>
        <p:nvPicPr>
          <p:cNvPr id="40" name="Graphic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2129" y="448912"/>
            <a:ext cx="1842375" cy="186193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2" name="Graphic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50454" y="475416"/>
            <a:ext cx="1833050" cy="180262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4" name="Graphic 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92548" y="462164"/>
            <a:ext cx="1811416" cy="181141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8" name="Graphic 4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79339" y="460720"/>
            <a:ext cx="1803553" cy="183687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53" name="Group 52"/>
          <p:cNvGrpSpPr/>
          <p:nvPr/>
        </p:nvGrpSpPr>
        <p:grpSpPr>
          <a:xfrm>
            <a:off x="0" y="2645400"/>
            <a:ext cx="2430000" cy="793324"/>
            <a:chOff x="0" y="2645400"/>
            <a:chExt cx="2430000" cy="793324"/>
          </a:xfrm>
        </p:grpSpPr>
        <p:sp>
          <p:nvSpPr>
            <p:cNvPr id="51" name="TextBox 50"/>
            <p:cNvSpPr txBox="1"/>
            <p:nvPr/>
          </p:nvSpPr>
          <p:spPr>
            <a:xfrm>
              <a:off x="261000" y="2645400"/>
              <a:ext cx="1908000" cy="400110"/>
            </a:xfrm>
            <a:prstGeom prst="rect">
              <a:avLst/>
            </a:prstGeom>
            <a:noFill/>
          </p:spPr>
          <p:txBody>
            <a:bodyPr wrap="square" rtlCol="0">
              <a:spAutoFit/>
            </a:bodyPr>
            <a:lstStyle/>
            <a:p>
              <a:pPr algn="ctr"/>
              <a:r>
                <a:rPr lang="en-IN" sz="2000" b="1" spc="300" dirty="0" smtClean="0">
                  <a:solidFill>
                    <a:prstClr val="white"/>
                  </a:solidFill>
                  <a:latin typeface="Arial" panose="020B0604020202020204" pitchFamily="34" charset="0"/>
                  <a:ea typeface="Open Sans Condensed" panose="020B0806030504020204" pitchFamily="34" charset="0"/>
                  <a:cs typeface="Arial" panose="020B0604020202020204" pitchFamily="34" charset="0"/>
                </a:rPr>
                <a:t>CHƯƠNG 1</a:t>
              </a:r>
              <a:endParaRPr lang="en-IN" sz="2000" b="1" spc="300" dirty="0">
                <a:solidFill>
                  <a:prstClr val="white"/>
                </a:solidFill>
                <a:latin typeface="Arial" panose="020B0604020202020204" pitchFamily="34" charset="0"/>
                <a:ea typeface="Open Sans Condensed" panose="020B0806030504020204" pitchFamily="34" charset="0"/>
                <a:cs typeface="Arial" panose="020B0604020202020204" pitchFamily="34" charset="0"/>
              </a:endParaRPr>
            </a:p>
          </p:txBody>
        </p:sp>
        <p:sp>
          <p:nvSpPr>
            <p:cNvPr id="52" name="TextBox 51"/>
            <p:cNvSpPr txBox="1"/>
            <p:nvPr/>
          </p:nvSpPr>
          <p:spPr>
            <a:xfrm>
              <a:off x="0" y="3100170"/>
              <a:ext cx="2430000" cy="338554"/>
            </a:xfrm>
            <a:prstGeom prst="rect">
              <a:avLst/>
            </a:prstGeom>
            <a:noFill/>
          </p:spPr>
          <p:txBody>
            <a:bodyPr wrap="square" rtlCol="0">
              <a:spAutoFit/>
            </a:bodyPr>
            <a:lstStyle/>
            <a:p>
              <a:pPr algn="ctr"/>
              <a:r>
                <a:rPr lang="en-IN" sz="1600" dirty="0">
                  <a:solidFill>
                    <a:prstClr val="white"/>
                  </a:solidFill>
                  <a:latin typeface="Arial" panose="020B0604020202020204" pitchFamily="34" charset="0"/>
                  <a:ea typeface="Open Sans Condensed Light" panose="020B0306030504020204" pitchFamily="34" charset="0"/>
                  <a:cs typeface="Arial" panose="020B0604020202020204" pitchFamily="34" charset="0"/>
                </a:rPr>
                <a:t>GIỚI THIỆU</a:t>
              </a:r>
            </a:p>
          </p:txBody>
        </p:sp>
      </p:grpSp>
      <p:grpSp>
        <p:nvGrpSpPr>
          <p:cNvPr id="54" name="Group 53"/>
          <p:cNvGrpSpPr/>
          <p:nvPr/>
        </p:nvGrpSpPr>
        <p:grpSpPr>
          <a:xfrm>
            <a:off x="2430000" y="2645400"/>
            <a:ext cx="2430000" cy="793324"/>
            <a:chOff x="0" y="2645400"/>
            <a:chExt cx="2430000" cy="793324"/>
          </a:xfrm>
        </p:grpSpPr>
        <p:sp>
          <p:nvSpPr>
            <p:cNvPr id="55" name="TextBox 54"/>
            <p:cNvSpPr txBox="1"/>
            <p:nvPr/>
          </p:nvSpPr>
          <p:spPr>
            <a:xfrm>
              <a:off x="261000" y="2645400"/>
              <a:ext cx="1908000" cy="400110"/>
            </a:xfrm>
            <a:prstGeom prst="rect">
              <a:avLst/>
            </a:prstGeom>
            <a:noFill/>
          </p:spPr>
          <p:txBody>
            <a:bodyPr wrap="square" rtlCol="0">
              <a:spAutoFit/>
            </a:bodyPr>
            <a:lstStyle/>
            <a:p>
              <a:pPr algn="ctr"/>
              <a:r>
                <a:rPr lang="en-IN" sz="2000" b="1" spc="300" dirty="0" smtClean="0">
                  <a:solidFill>
                    <a:prstClr val="white"/>
                  </a:solidFill>
                  <a:latin typeface="Arial" panose="020B0604020202020204" pitchFamily="34" charset="0"/>
                  <a:ea typeface="Open Sans Condensed" panose="020B0806030504020204" pitchFamily="34" charset="0"/>
                  <a:cs typeface="Arial" panose="020B0604020202020204" pitchFamily="34" charset="0"/>
                </a:rPr>
                <a:t>CHƯƠNG </a:t>
              </a:r>
              <a:r>
                <a:rPr lang="en-IN" sz="2000" b="1" spc="300" dirty="0">
                  <a:solidFill>
                    <a:prstClr val="white"/>
                  </a:solidFill>
                  <a:latin typeface="Arial" panose="020B0604020202020204" pitchFamily="34" charset="0"/>
                  <a:ea typeface="Open Sans Condensed" panose="020B0806030504020204" pitchFamily="34" charset="0"/>
                  <a:cs typeface="Arial" panose="020B0604020202020204" pitchFamily="34" charset="0"/>
                </a:rPr>
                <a:t>2</a:t>
              </a:r>
            </a:p>
          </p:txBody>
        </p:sp>
        <p:sp>
          <p:nvSpPr>
            <p:cNvPr id="56" name="TextBox 55"/>
            <p:cNvSpPr txBox="1"/>
            <p:nvPr/>
          </p:nvSpPr>
          <p:spPr>
            <a:xfrm>
              <a:off x="0" y="3100170"/>
              <a:ext cx="2430000" cy="338554"/>
            </a:xfrm>
            <a:prstGeom prst="rect">
              <a:avLst/>
            </a:prstGeom>
            <a:noFill/>
          </p:spPr>
          <p:txBody>
            <a:bodyPr wrap="square" rtlCol="0">
              <a:spAutoFit/>
            </a:bodyPr>
            <a:lstStyle/>
            <a:p>
              <a:pPr algn="ctr"/>
              <a:r>
                <a:rPr lang="en-IN" sz="1600" dirty="0">
                  <a:solidFill>
                    <a:prstClr val="white"/>
                  </a:solidFill>
                  <a:latin typeface="Arial" panose="020B0604020202020204" pitchFamily="34" charset="0"/>
                  <a:ea typeface="Open Sans Condensed Light" panose="020B0306030504020204" pitchFamily="34" charset="0"/>
                  <a:cs typeface="Arial" panose="020B0604020202020204" pitchFamily="34" charset="0"/>
                </a:rPr>
                <a:t>BÀI </a:t>
              </a:r>
              <a:r>
                <a:rPr lang="en-IN" sz="1600" dirty="0" smtClean="0">
                  <a:solidFill>
                    <a:prstClr val="white"/>
                  </a:solidFill>
                  <a:latin typeface="Arial" panose="020B0604020202020204" pitchFamily="34" charset="0"/>
                  <a:ea typeface="Open Sans Condensed Light" panose="020B0306030504020204" pitchFamily="34" charset="0"/>
                  <a:cs typeface="Arial" panose="020B0604020202020204" pitchFamily="34" charset="0"/>
                </a:rPr>
                <a:t>TOÁN &amp; LỜI </a:t>
              </a:r>
              <a:r>
                <a:rPr lang="en-IN" sz="1600" dirty="0">
                  <a:solidFill>
                    <a:prstClr val="white"/>
                  </a:solidFill>
                  <a:latin typeface="Arial" panose="020B0604020202020204" pitchFamily="34" charset="0"/>
                  <a:ea typeface="Open Sans Condensed Light" panose="020B0306030504020204" pitchFamily="34" charset="0"/>
                  <a:cs typeface="Arial" panose="020B0604020202020204" pitchFamily="34" charset="0"/>
                </a:rPr>
                <a:t>GIẢI</a:t>
              </a:r>
            </a:p>
          </p:txBody>
        </p:sp>
      </p:grpSp>
      <p:grpSp>
        <p:nvGrpSpPr>
          <p:cNvPr id="57" name="Group 56"/>
          <p:cNvGrpSpPr/>
          <p:nvPr/>
        </p:nvGrpSpPr>
        <p:grpSpPr>
          <a:xfrm>
            <a:off x="4869750" y="2645400"/>
            <a:ext cx="2430000" cy="793324"/>
            <a:chOff x="0" y="2645400"/>
            <a:chExt cx="2430000" cy="793324"/>
          </a:xfrm>
        </p:grpSpPr>
        <p:sp>
          <p:nvSpPr>
            <p:cNvPr id="58" name="TextBox 57"/>
            <p:cNvSpPr txBox="1"/>
            <p:nvPr/>
          </p:nvSpPr>
          <p:spPr>
            <a:xfrm>
              <a:off x="261000" y="2645400"/>
              <a:ext cx="1908000" cy="400110"/>
            </a:xfrm>
            <a:prstGeom prst="rect">
              <a:avLst/>
            </a:prstGeom>
            <a:noFill/>
          </p:spPr>
          <p:txBody>
            <a:bodyPr wrap="square" rtlCol="0">
              <a:spAutoFit/>
            </a:bodyPr>
            <a:lstStyle/>
            <a:p>
              <a:pPr algn="ctr"/>
              <a:r>
                <a:rPr lang="en-IN" sz="2000" b="1" spc="300" dirty="0">
                  <a:solidFill>
                    <a:prstClr val="white"/>
                  </a:solidFill>
                  <a:latin typeface="Arial" panose="020B0604020202020204" pitchFamily="34" charset="0"/>
                  <a:ea typeface="Open Sans Condensed" panose="020B0806030504020204" pitchFamily="34" charset="0"/>
                  <a:cs typeface="Arial" panose="020B0604020202020204" pitchFamily="34" charset="0"/>
                </a:rPr>
                <a:t>CHƯƠNG 3</a:t>
              </a:r>
            </a:p>
          </p:txBody>
        </p:sp>
        <p:sp>
          <p:nvSpPr>
            <p:cNvPr id="59" name="TextBox 58"/>
            <p:cNvSpPr txBox="1"/>
            <p:nvPr/>
          </p:nvSpPr>
          <p:spPr>
            <a:xfrm>
              <a:off x="0" y="3100170"/>
              <a:ext cx="2430000" cy="338554"/>
            </a:xfrm>
            <a:prstGeom prst="rect">
              <a:avLst/>
            </a:prstGeom>
            <a:noFill/>
          </p:spPr>
          <p:txBody>
            <a:bodyPr wrap="square" rtlCol="0">
              <a:spAutoFit/>
            </a:bodyPr>
            <a:lstStyle/>
            <a:p>
              <a:pPr algn="ctr"/>
              <a:r>
                <a:rPr lang="en-IN" sz="1600" dirty="0">
                  <a:solidFill>
                    <a:prstClr val="white"/>
                  </a:solidFill>
                  <a:latin typeface="Arial" panose="020B0604020202020204" pitchFamily="34" charset="0"/>
                  <a:ea typeface="Open Sans Condensed Light" panose="020B0306030504020204" pitchFamily="34" charset="0"/>
                  <a:cs typeface="Arial" panose="020B0604020202020204" pitchFamily="34" charset="0"/>
                </a:rPr>
                <a:t>TÌM KIẾM HEURISTIC</a:t>
              </a:r>
            </a:p>
          </p:txBody>
        </p:sp>
      </p:grpSp>
      <p:grpSp>
        <p:nvGrpSpPr>
          <p:cNvPr id="60" name="Group 59"/>
          <p:cNvGrpSpPr/>
          <p:nvPr/>
        </p:nvGrpSpPr>
        <p:grpSpPr>
          <a:xfrm>
            <a:off x="7326750" y="2645400"/>
            <a:ext cx="2430000" cy="793324"/>
            <a:chOff x="0" y="2645400"/>
            <a:chExt cx="2430000" cy="793324"/>
          </a:xfrm>
        </p:grpSpPr>
        <p:sp>
          <p:nvSpPr>
            <p:cNvPr id="61" name="TextBox 60"/>
            <p:cNvSpPr txBox="1"/>
            <p:nvPr/>
          </p:nvSpPr>
          <p:spPr>
            <a:xfrm>
              <a:off x="261000" y="2645400"/>
              <a:ext cx="1908000" cy="400110"/>
            </a:xfrm>
            <a:prstGeom prst="rect">
              <a:avLst/>
            </a:prstGeom>
            <a:noFill/>
          </p:spPr>
          <p:txBody>
            <a:bodyPr wrap="square" rtlCol="0">
              <a:spAutoFit/>
            </a:bodyPr>
            <a:lstStyle/>
            <a:p>
              <a:pPr algn="ctr"/>
              <a:r>
                <a:rPr lang="en-IN" sz="2000" b="1" spc="300" dirty="0">
                  <a:solidFill>
                    <a:prstClr val="white"/>
                  </a:solidFill>
                  <a:latin typeface="Arial" panose="020B0604020202020204" pitchFamily="34" charset="0"/>
                  <a:ea typeface="Open Sans Condensed" panose="020B0806030504020204" pitchFamily="34" charset="0"/>
                  <a:cs typeface="Arial" panose="020B0604020202020204" pitchFamily="34" charset="0"/>
                </a:rPr>
                <a:t>CHƯƠNG 4</a:t>
              </a:r>
            </a:p>
          </p:txBody>
        </p:sp>
        <p:sp>
          <p:nvSpPr>
            <p:cNvPr id="62" name="TextBox 61"/>
            <p:cNvSpPr txBox="1"/>
            <p:nvPr/>
          </p:nvSpPr>
          <p:spPr>
            <a:xfrm>
              <a:off x="0" y="3100170"/>
              <a:ext cx="2430000" cy="338554"/>
            </a:xfrm>
            <a:prstGeom prst="rect">
              <a:avLst/>
            </a:prstGeom>
            <a:noFill/>
          </p:spPr>
          <p:txBody>
            <a:bodyPr wrap="square" rtlCol="0">
              <a:spAutoFit/>
            </a:bodyPr>
            <a:lstStyle/>
            <a:p>
              <a:pPr algn="ctr"/>
              <a:r>
                <a:rPr lang="en-IN" sz="1600" dirty="0">
                  <a:solidFill>
                    <a:prstClr val="white"/>
                  </a:solidFill>
                  <a:latin typeface="Arial" panose="020B0604020202020204" pitchFamily="34" charset="0"/>
                  <a:ea typeface="Open Sans Condensed Light" panose="020B0306030504020204" pitchFamily="34" charset="0"/>
                  <a:cs typeface="Arial" panose="020B0604020202020204" pitchFamily="34" charset="0"/>
                </a:rPr>
                <a:t>BIỂU DIỄN TRI THỨC</a:t>
              </a:r>
            </a:p>
          </p:txBody>
        </p:sp>
      </p:grpSp>
      <p:grpSp>
        <p:nvGrpSpPr>
          <p:cNvPr id="63" name="Group 62"/>
          <p:cNvGrpSpPr/>
          <p:nvPr/>
        </p:nvGrpSpPr>
        <p:grpSpPr>
          <a:xfrm>
            <a:off x="9762000" y="2645400"/>
            <a:ext cx="2430000" cy="793324"/>
            <a:chOff x="0" y="2645400"/>
            <a:chExt cx="2430000" cy="793324"/>
          </a:xfrm>
        </p:grpSpPr>
        <p:sp>
          <p:nvSpPr>
            <p:cNvPr id="64" name="TextBox 63"/>
            <p:cNvSpPr txBox="1"/>
            <p:nvPr/>
          </p:nvSpPr>
          <p:spPr>
            <a:xfrm>
              <a:off x="261000" y="2645400"/>
              <a:ext cx="1908000" cy="400110"/>
            </a:xfrm>
            <a:prstGeom prst="rect">
              <a:avLst/>
            </a:prstGeom>
            <a:noFill/>
          </p:spPr>
          <p:txBody>
            <a:bodyPr wrap="square" rtlCol="0">
              <a:spAutoFit/>
            </a:bodyPr>
            <a:lstStyle/>
            <a:p>
              <a:pPr algn="ctr"/>
              <a:r>
                <a:rPr lang="en-IN" sz="2000" b="1" spc="300" dirty="0">
                  <a:solidFill>
                    <a:prstClr val="white"/>
                  </a:solidFill>
                  <a:latin typeface="Arial" panose="020B0604020202020204" pitchFamily="34" charset="0"/>
                  <a:ea typeface="Open Sans Condensed" panose="020B0806030504020204" pitchFamily="34" charset="0"/>
                  <a:cs typeface="Arial" panose="020B0604020202020204" pitchFamily="34" charset="0"/>
                </a:rPr>
                <a:t>CHƯƠNG 5</a:t>
              </a:r>
            </a:p>
          </p:txBody>
        </p:sp>
        <p:sp>
          <p:nvSpPr>
            <p:cNvPr id="65" name="TextBox 64"/>
            <p:cNvSpPr txBox="1"/>
            <p:nvPr/>
          </p:nvSpPr>
          <p:spPr>
            <a:xfrm>
              <a:off x="0" y="3100170"/>
              <a:ext cx="2430000" cy="338554"/>
            </a:xfrm>
            <a:prstGeom prst="rect">
              <a:avLst/>
            </a:prstGeom>
            <a:noFill/>
          </p:spPr>
          <p:txBody>
            <a:bodyPr wrap="square" rtlCol="0">
              <a:spAutoFit/>
            </a:bodyPr>
            <a:lstStyle/>
            <a:p>
              <a:pPr algn="ctr"/>
              <a:r>
                <a:rPr lang="en-IN" sz="1600" dirty="0">
                  <a:solidFill>
                    <a:prstClr val="white"/>
                  </a:solidFill>
                  <a:latin typeface="Arial" panose="020B0604020202020204" pitchFamily="34" charset="0"/>
                  <a:ea typeface="Open Sans Condensed Light" panose="020B0306030504020204" pitchFamily="34" charset="0"/>
                  <a:cs typeface="Arial" panose="020B0604020202020204" pitchFamily="34" charset="0"/>
                </a:rPr>
                <a:t>MÁY HỌC</a:t>
              </a:r>
            </a:p>
          </p:txBody>
        </p:sp>
      </p:grpSp>
      <p:cxnSp>
        <p:nvCxnSpPr>
          <p:cNvPr id="67" name="Straight Connector 66"/>
          <p:cNvCxnSpPr/>
          <p:nvPr/>
        </p:nvCxnSpPr>
        <p:spPr>
          <a:xfrm>
            <a:off x="261000" y="3886200"/>
            <a:ext cx="18817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2727750" y="3867150"/>
            <a:ext cx="18817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5155125" y="3867150"/>
            <a:ext cx="18817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7595625" y="3867150"/>
            <a:ext cx="18817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0036125" y="3848100"/>
            <a:ext cx="18817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0" y="4438550"/>
            <a:ext cx="2430000" cy="1345048"/>
          </a:xfrm>
          <a:prstGeom prst="rect">
            <a:avLst/>
          </a:prstGeom>
        </p:spPr>
        <p:txBody>
          <a:bodyPr wrap="square">
            <a:spAutoFit/>
          </a:bodyPr>
          <a:lstStyle/>
          <a:p>
            <a:pPr algn="ctr">
              <a:lnSpc>
                <a:spcPct val="150000"/>
              </a:lnSpc>
            </a:pPr>
            <a:r>
              <a:rPr lang="en-IN" sz="1400" dirty="0">
                <a:solidFill>
                  <a:prstClr val="white"/>
                </a:solidFill>
                <a:latin typeface="Arial" panose="020B0604020202020204" pitchFamily="34" charset="0"/>
                <a:ea typeface="Open Sans Condensed Light" panose="020B0306030504020204" pitchFamily="34" charset="0"/>
                <a:cs typeface="Arial" panose="020B0604020202020204" pitchFamily="34" charset="0"/>
              </a:rPr>
              <a:t>LỊCH SỬ HÌNH THÀNH,</a:t>
            </a:r>
          </a:p>
          <a:p>
            <a:pPr algn="ctr">
              <a:lnSpc>
                <a:spcPct val="150000"/>
              </a:lnSpc>
            </a:pPr>
            <a:r>
              <a:rPr lang="en-IN" sz="1400" dirty="0">
                <a:solidFill>
                  <a:prstClr val="white"/>
                </a:solidFill>
                <a:latin typeface="Arial" panose="020B0604020202020204" pitchFamily="34" charset="0"/>
                <a:ea typeface="Open Sans Condensed Light" panose="020B0306030504020204" pitchFamily="34" charset="0"/>
                <a:cs typeface="Arial" panose="020B0604020202020204" pitchFamily="34" charset="0"/>
              </a:rPr>
              <a:t>CÁC LĨNH VỰC NGHIÊN CỨU VÀ ỨNG DỤNG CỦA AI.</a:t>
            </a:r>
          </a:p>
        </p:txBody>
      </p:sp>
      <p:sp>
        <p:nvSpPr>
          <p:cNvPr id="73" name="Rectangle 72"/>
          <p:cNvSpPr/>
          <p:nvPr/>
        </p:nvSpPr>
        <p:spPr>
          <a:xfrm>
            <a:off x="2451000" y="4438550"/>
            <a:ext cx="2430000" cy="2031325"/>
          </a:xfrm>
          <a:prstGeom prst="rect">
            <a:avLst/>
          </a:prstGeom>
        </p:spPr>
        <p:txBody>
          <a:bodyPr wrap="square">
            <a:spAutoFit/>
          </a:bodyPr>
          <a:lstStyle/>
          <a:p>
            <a:pPr algn="ctr">
              <a:lnSpc>
                <a:spcPct val="150000"/>
              </a:lnSpc>
            </a:pPr>
            <a:r>
              <a:rPr lang="en-IN" sz="1400" dirty="0">
                <a:solidFill>
                  <a:prstClr val="white"/>
                </a:solidFill>
                <a:latin typeface="Arial" panose="020B0604020202020204" pitchFamily="34" charset="0"/>
                <a:ea typeface="Open Sans Condensed Light" panose="020B0306030504020204" pitchFamily="34" charset="0"/>
                <a:cs typeface="Arial" panose="020B0604020202020204" pitchFamily="34" charset="0"/>
              </a:rPr>
              <a:t>CÁC GIẢI THUẬT TÌM KIẾM TRÊN KHÔNG GIAN TRẠNG THÁI BAO GỒM CÁC </a:t>
            </a:r>
            <a:r>
              <a:rPr lang="en-IN" sz="1400" dirty="0" smtClean="0">
                <a:solidFill>
                  <a:prstClr val="white"/>
                </a:solidFill>
                <a:latin typeface="Arial" panose="020B0604020202020204" pitchFamily="34" charset="0"/>
                <a:ea typeface="Open Sans Condensed Light" panose="020B0306030504020204" pitchFamily="34" charset="0"/>
                <a:cs typeface="Arial" panose="020B0604020202020204" pitchFamily="34" charset="0"/>
              </a:rPr>
              <a:t>GIẢI THUẬT </a:t>
            </a:r>
            <a:r>
              <a:rPr lang="en-IN" sz="1400" dirty="0">
                <a:solidFill>
                  <a:prstClr val="white"/>
                </a:solidFill>
                <a:latin typeface="Arial" panose="020B0604020202020204" pitchFamily="34" charset="0"/>
                <a:ea typeface="Open Sans Condensed Light" panose="020B0306030504020204" pitchFamily="34" charset="0"/>
                <a:cs typeface="Arial" panose="020B0604020202020204" pitchFamily="34" charset="0"/>
              </a:rPr>
              <a:t>TỔNG QUÁT, </a:t>
            </a:r>
            <a:r>
              <a:rPr lang="en-IN" sz="1400" dirty="0" smtClean="0">
                <a:solidFill>
                  <a:prstClr val="white"/>
                </a:solidFill>
                <a:latin typeface="Arial" panose="020B0604020202020204" pitchFamily="34" charset="0"/>
                <a:ea typeface="Open Sans Condensed Light" panose="020B0306030504020204" pitchFamily="34" charset="0"/>
                <a:cs typeface="Arial" panose="020B0604020202020204" pitchFamily="34" charset="0"/>
              </a:rPr>
              <a:t>THUẬT </a:t>
            </a:r>
            <a:r>
              <a:rPr lang="en-IN" sz="1400" dirty="0">
                <a:solidFill>
                  <a:prstClr val="white"/>
                </a:solidFill>
                <a:latin typeface="Arial" panose="020B0604020202020204" pitchFamily="34" charset="0"/>
                <a:ea typeface="Open Sans Condensed Light" panose="020B0306030504020204" pitchFamily="34" charset="0"/>
                <a:cs typeface="Arial" panose="020B0604020202020204" pitchFamily="34" charset="0"/>
              </a:rPr>
              <a:t>TOÁN BFS, DFS</a:t>
            </a:r>
          </a:p>
        </p:txBody>
      </p:sp>
      <p:sp>
        <p:nvSpPr>
          <p:cNvPr id="74" name="Rectangle 73"/>
          <p:cNvSpPr/>
          <p:nvPr/>
        </p:nvSpPr>
        <p:spPr>
          <a:xfrm>
            <a:off x="4909800" y="4438550"/>
            <a:ext cx="2430000" cy="1345048"/>
          </a:xfrm>
          <a:prstGeom prst="rect">
            <a:avLst/>
          </a:prstGeom>
        </p:spPr>
        <p:txBody>
          <a:bodyPr wrap="square">
            <a:spAutoFit/>
          </a:bodyPr>
          <a:lstStyle/>
          <a:p>
            <a:pPr algn="ctr">
              <a:lnSpc>
                <a:spcPct val="150000"/>
              </a:lnSpc>
            </a:pPr>
            <a:r>
              <a:rPr lang="en-IN" sz="1400" dirty="0">
                <a:solidFill>
                  <a:prstClr val="white"/>
                </a:solidFill>
                <a:latin typeface="Arial" panose="020B0604020202020204" pitchFamily="34" charset="0"/>
                <a:ea typeface="Open Sans Condensed Light" panose="020B0306030504020204" pitchFamily="34" charset="0"/>
                <a:cs typeface="Arial" panose="020B0604020202020204" pitchFamily="34" charset="0"/>
              </a:rPr>
              <a:t>GIẢI THUẬT BEST FIRST SEARCH, AT, A*, AKT, CHIẾN LƯỢC MINIMAX, ALPHA </a:t>
            </a:r>
            <a:r>
              <a:rPr lang="en-IN" sz="1400" dirty="0" smtClean="0">
                <a:solidFill>
                  <a:prstClr val="white"/>
                </a:solidFill>
                <a:latin typeface="Arial" panose="020B0604020202020204" pitchFamily="34" charset="0"/>
                <a:ea typeface="Open Sans Condensed Light" panose="020B0306030504020204" pitchFamily="34" charset="0"/>
                <a:cs typeface="Arial" panose="020B0604020202020204" pitchFamily="34" charset="0"/>
              </a:rPr>
              <a:t>BETA</a:t>
            </a:r>
            <a:endParaRPr lang="en-IN" sz="1400" dirty="0">
              <a:solidFill>
                <a:prstClr val="white"/>
              </a:solidFill>
              <a:latin typeface="Arial" panose="020B0604020202020204" pitchFamily="34" charset="0"/>
              <a:ea typeface="Open Sans Condensed Light" panose="020B0306030504020204" pitchFamily="34" charset="0"/>
              <a:cs typeface="Arial" panose="020B0604020202020204" pitchFamily="34" charset="0"/>
            </a:endParaRPr>
          </a:p>
        </p:txBody>
      </p:sp>
      <p:sp>
        <p:nvSpPr>
          <p:cNvPr id="75" name="Rectangle 74"/>
          <p:cNvSpPr/>
          <p:nvPr/>
        </p:nvSpPr>
        <p:spPr>
          <a:xfrm>
            <a:off x="7311000" y="4438550"/>
            <a:ext cx="2430000" cy="1569660"/>
          </a:xfrm>
          <a:prstGeom prst="rect">
            <a:avLst/>
          </a:prstGeom>
        </p:spPr>
        <p:txBody>
          <a:bodyPr wrap="square">
            <a:spAutoFit/>
          </a:bodyPr>
          <a:lstStyle/>
          <a:p>
            <a:pPr algn="ctr"/>
            <a:r>
              <a:rPr lang="en-IN" sz="1600" dirty="0">
                <a:solidFill>
                  <a:prstClr val="white"/>
                </a:solidFill>
                <a:latin typeface="Arial" panose="020B0604020202020204" pitchFamily="34" charset="0"/>
                <a:ea typeface="Open Sans Condensed Light" panose="020B0306030504020204" pitchFamily="34" charset="0"/>
                <a:cs typeface="Arial" panose="020B0604020202020204" pitchFamily="34" charset="0"/>
              </a:rPr>
              <a:t>BỘ BA ĐỐI TƯỢNG -THUỘC TÍNH </a:t>
            </a:r>
            <a:r>
              <a:rPr lang="en-IN" sz="1600" dirty="0" smtClean="0">
                <a:solidFill>
                  <a:prstClr val="white"/>
                </a:solidFill>
                <a:latin typeface="Arial" panose="020B0604020202020204" pitchFamily="34" charset="0"/>
                <a:ea typeface="Open Sans Condensed Light" panose="020B0306030504020204" pitchFamily="34" charset="0"/>
                <a:cs typeface="Arial" panose="020B0604020202020204" pitchFamily="34" charset="0"/>
              </a:rPr>
              <a:t>- </a:t>
            </a:r>
            <a:r>
              <a:rPr lang="en-IN" sz="1600" dirty="0">
                <a:solidFill>
                  <a:prstClr val="white"/>
                </a:solidFill>
                <a:latin typeface="Arial" panose="020B0604020202020204" pitchFamily="34" charset="0"/>
                <a:ea typeface="Open Sans Condensed Light" panose="020B0306030504020204" pitchFamily="34" charset="0"/>
                <a:cs typeface="Arial" panose="020B0604020202020204" pitchFamily="34" charset="0"/>
              </a:rPr>
              <a:t>GIÁ TRỊ, LOGIC MỆNH ĐỀ, VỊ TỪ, THUẬT TOÁN SUY DIỄN DỰA TRÊN BẢNG GIÁ TRỊ CHÂN LÝ</a:t>
            </a:r>
          </a:p>
        </p:txBody>
      </p:sp>
      <p:sp>
        <p:nvSpPr>
          <p:cNvPr id="76" name="Rectangle 75"/>
          <p:cNvSpPr/>
          <p:nvPr/>
        </p:nvSpPr>
        <p:spPr>
          <a:xfrm>
            <a:off x="9751500" y="4438550"/>
            <a:ext cx="2430000" cy="1345048"/>
          </a:xfrm>
          <a:prstGeom prst="rect">
            <a:avLst/>
          </a:prstGeom>
        </p:spPr>
        <p:txBody>
          <a:bodyPr wrap="square">
            <a:spAutoFit/>
          </a:bodyPr>
          <a:lstStyle/>
          <a:p>
            <a:pPr algn="ctr">
              <a:lnSpc>
                <a:spcPct val="150000"/>
              </a:lnSpc>
            </a:pPr>
            <a:r>
              <a:rPr lang="en-IN" sz="1400" dirty="0">
                <a:solidFill>
                  <a:prstClr val="white"/>
                </a:solidFill>
                <a:latin typeface="Arial" panose="020B0604020202020204" pitchFamily="34" charset="0"/>
                <a:ea typeface="Open Sans Condensed Light" panose="020B0306030504020204" pitchFamily="34" charset="0"/>
                <a:cs typeface="Arial" panose="020B0604020202020204" pitchFamily="34" charset="0"/>
              </a:rPr>
              <a:t>CÁC HÌNH THỨC MÁY HỌC, THUẬT GIẢI QUINLAND, HỌC THEO ĐỘ BẤT ĐỊNH</a:t>
            </a:r>
          </a:p>
        </p:txBody>
      </p:sp>
      <p:sp>
        <p:nvSpPr>
          <p:cNvPr id="77" name="Isosceles Triangle 76"/>
          <p:cNvSpPr/>
          <p:nvPr/>
        </p:nvSpPr>
        <p:spPr>
          <a:xfrm flipV="1">
            <a:off x="5710986" y="9724"/>
            <a:ext cx="6492976" cy="6858000"/>
          </a:xfrm>
          <a:prstGeom prst="triangle">
            <a:avLst>
              <a:gd name="adj" fmla="val 100000"/>
            </a:avLst>
          </a:prstGeom>
          <a:gradFill>
            <a:gsLst>
              <a:gs pos="0">
                <a:schemeClr val="bg1">
                  <a:alpha val="0"/>
                </a:schemeClr>
              </a:gs>
              <a:gs pos="74000">
                <a:schemeClr val="bg1">
                  <a:alpha val="30000"/>
                </a:schemeClr>
              </a:gs>
              <a:gs pos="83000">
                <a:schemeClr val="bg1">
                  <a:alpha val="28000"/>
                </a:schemeClr>
              </a:gs>
              <a:gs pos="100000">
                <a:schemeClr val="bg1">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pic>
        <p:nvPicPr>
          <p:cNvPr id="46" name="Graphic 4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4259" y="475416"/>
            <a:ext cx="1741481" cy="1789368"/>
          </a:xfrm>
          <a:prstGeom prst="ellipse">
            <a:avLst/>
          </a:prstGeom>
          <a:ln w="190500" cap="rnd">
            <a:noFill/>
            <a:prstDash val="solid"/>
          </a:ln>
          <a:effectLst>
            <a:outerShdw blurRad="127000" algn="bl" rotWithShape="0">
              <a:srgbClr val="000000"/>
            </a:outerShdw>
          </a:effectLst>
        </p:spPr>
      </p:pic>
    </p:spTree>
    <p:extLst>
      <p:ext uri="{BB962C8B-B14F-4D97-AF65-F5344CB8AC3E}">
        <p14:creationId xmlns:p14="http://schemas.microsoft.com/office/powerpoint/2010/main" val="11469398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05C66"/>
        </a:solidFill>
        <a:effectLst/>
      </p:bgPr>
    </p:bg>
    <p:spTree>
      <p:nvGrpSpPr>
        <p:cNvPr id="1" name=""/>
        <p:cNvGrpSpPr/>
        <p:nvPr/>
      </p:nvGrpSpPr>
      <p:grpSpPr>
        <a:xfrm>
          <a:off x="0" y="0"/>
          <a:ext cx="0" cy="0"/>
          <a:chOff x="0" y="0"/>
          <a:chExt cx="0" cy="0"/>
        </a:xfrm>
      </p:grpSpPr>
      <p:sp>
        <p:nvSpPr>
          <p:cNvPr id="87" name="TextBox 86"/>
          <p:cNvSpPr txBox="1"/>
          <p:nvPr/>
        </p:nvSpPr>
        <p:spPr>
          <a:xfrm>
            <a:off x="1461196" y="375763"/>
            <a:ext cx="2390715" cy="2431371"/>
          </a:xfrm>
          <a:prstGeom prst="rect">
            <a:avLst/>
          </a:prstGeom>
          <a:noFill/>
        </p:spPr>
        <p:txBody>
          <a:bodyPr wrap="square" rtlCol="0">
            <a:spAutoFit/>
          </a:bodyPr>
          <a:lstStyle/>
          <a:p>
            <a:pPr algn="ctr">
              <a:lnSpc>
                <a:spcPct val="150000"/>
              </a:lnSpc>
            </a:pPr>
            <a:r>
              <a:rPr lang="en-IN" sz="5400" b="1" dirty="0" smtClean="0">
                <a:solidFill>
                  <a:srgbClr val="FF0000"/>
                </a:solidFill>
                <a:latin typeface="Arial" panose="020B0604020202020204" pitchFamily="34" charset="0"/>
                <a:ea typeface="Open Sans" panose="020B0606030504020204" pitchFamily="34" charset="0"/>
                <a:cs typeface="Arial" panose="020B0604020202020204" pitchFamily="34" charset="0"/>
              </a:rPr>
              <a:t>GIỚI THIỆU</a:t>
            </a:r>
            <a:endParaRPr lang="en-IN" sz="2400" b="1" dirty="0">
              <a:solidFill>
                <a:srgbClr val="FF0000"/>
              </a:solidFill>
              <a:latin typeface="Arial" panose="020B0604020202020204" pitchFamily="34" charset="0"/>
              <a:ea typeface="Open Sans" panose="020B0606030504020204" pitchFamily="34" charset="0"/>
              <a:cs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23" y="3918487"/>
            <a:ext cx="5236263" cy="2909035"/>
          </a:xfrm>
          <a:prstGeom prst="rect">
            <a:avLst/>
          </a:prstGeom>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261832" y="57412"/>
            <a:ext cx="3993006" cy="1590261"/>
          </a:xfrm>
          <a:prstGeom prst="rect">
            <a:avLst/>
          </a:prstGeom>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4595" y="57412"/>
            <a:ext cx="2857500" cy="1590261"/>
          </a:xfrm>
          <a:prstGeom prst="rect">
            <a:avLst/>
          </a:prstGeom>
        </p:spPr>
      </p:pic>
      <p:pic>
        <p:nvPicPr>
          <p:cNvPr id="57" name="Picture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4687" y="1709134"/>
            <a:ext cx="6882556" cy="2196000"/>
          </a:xfrm>
          <a:prstGeom prst="rect">
            <a:avLst/>
          </a:prstGeom>
        </p:spPr>
      </p:pic>
      <p:sp>
        <p:nvSpPr>
          <p:cNvPr id="88" name="TextBox 87"/>
          <p:cNvSpPr txBox="1"/>
          <p:nvPr/>
        </p:nvSpPr>
        <p:spPr>
          <a:xfrm>
            <a:off x="5328239" y="4756203"/>
            <a:ext cx="6863761" cy="954107"/>
          </a:xfrm>
          <a:prstGeom prst="rect">
            <a:avLst/>
          </a:prstGeom>
          <a:noFill/>
        </p:spPr>
        <p:txBody>
          <a:bodyPr wrap="square" rtlCol="0">
            <a:spAutoFit/>
          </a:bodyPr>
          <a:lstStyle/>
          <a:p>
            <a:r>
              <a:rPr lang="vi-VN" sz="2800" dirty="0">
                <a:solidFill>
                  <a:srgbClr val="E7E6E6"/>
                </a:solidFill>
                <a:ea typeface="Open Sans" panose="020B0606030504020204" pitchFamily="34" charset="0"/>
                <a:cs typeface="Arial" panose="020B0604020202020204" pitchFamily="34" charset="0"/>
              </a:rPr>
              <a:t>Trí tuệ nhân tạo là trí thông minh của máy </a:t>
            </a:r>
            <a:r>
              <a:rPr lang="vi-VN" sz="2800" dirty="0" smtClean="0">
                <a:solidFill>
                  <a:srgbClr val="E7E6E6"/>
                </a:solidFill>
                <a:ea typeface="Open Sans" panose="020B0606030504020204" pitchFamily="34" charset="0"/>
                <a:cs typeface="Arial" panose="020B0604020202020204" pitchFamily="34" charset="0"/>
              </a:rPr>
              <a:t>do </a:t>
            </a:r>
            <a:r>
              <a:rPr lang="vi-VN" sz="2800" dirty="0">
                <a:solidFill>
                  <a:srgbClr val="E7E6E6"/>
                </a:solidFill>
                <a:ea typeface="Open Sans" panose="020B0606030504020204" pitchFamily="34" charset="0"/>
                <a:cs typeface="Arial" panose="020B0604020202020204" pitchFamily="34" charset="0"/>
              </a:rPr>
              <a:t>con người tạo </a:t>
            </a:r>
            <a:r>
              <a:rPr lang="vi-VN" sz="2800" dirty="0" smtClean="0">
                <a:solidFill>
                  <a:srgbClr val="E7E6E6"/>
                </a:solidFill>
                <a:ea typeface="Open Sans" panose="020B0606030504020204" pitchFamily="34" charset="0"/>
                <a:cs typeface="Arial" panose="020B0604020202020204" pitchFamily="34" charset="0"/>
              </a:rPr>
              <a:t>ra</a:t>
            </a:r>
            <a:r>
              <a:rPr lang="en-US" sz="2800" dirty="0" smtClean="0">
                <a:solidFill>
                  <a:srgbClr val="E7E6E6"/>
                </a:solidFill>
                <a:ea typeface="Open Sans" panose="020B0606030504020204" pitchFamily="34" charset="0"/>
                <a:cs typeface="Arial" panose="020B0604020202020204" pitchFamily="34" charset="0"/>
              </a:rPr>
              <a:t>.</a:t>
            </a:r>
            <a:endParaRPr lang="en-IN" sz="2800" dirty="0">
              <a:solidFill>
                <a:srgbClr val="E7E6E6"/>
              </a:solidFill>
              <a:latin typeface="Arial" panose="020B0604020202020204" pitchFamily="34" charset="0"/>
              <a:ea typeface="Open Sans" panose="020B0606030504020204" pitchFamily="34" charset="0"/>
              <a:cs typeface="Arial" panose="020B0604020202020204" pitchFamily="34" charset="0"/>
            </a:endParaRPr>
          </a:p>
        </p:txBody>
      </p:sp>
    </p:spTree>
    <p:extLst>
      <p:ext uri="{BB962C8B-B14F-4D97-AF65-F5344CB8AC3E}">
        <p14:creationId xmlns:p14="http://schemas.microsoft.com/office/powerpoint/2010/main" val="27047825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05C66"/>
        </a:solidFill>
        <a:effectLst/>
      </p:bgPr>
    </p:bg>
    <p:spTree>
      <p:nvGrpSpPr>
        <p:cNvPr id="1" name=""/>
        <p:cNvGrpSpPr/>
        <p:nvPr/>
      </p:nvGrpSpPr>
      <p:grpSpPr>
        <a:xfrm>
          <a:off x="0" y="0"/>
          <a:ext cx="0" cy="0"/>
          <a:chOff x="0" y="0"/>
          <a:chExt cx="0" cy="0"/>
        </a:xfrm>
      </p:grpSpPr>
      <p:sp>
        <p:nvSpPr>
          <p:cNvPr id="88" name="TextBox 87"/>
          <p:cNvSpPr txBox="1"/>
          <p:nvPr/>
        </p:nvSpPr>
        <p:spPr>
          <a:xfrm>
            <a:off x="-27295" y="5903893"/>
            <a:ext cx="4100998" cy="1015663"/>
          </a:xfrm>
          <a:prstGeom prst="rect">
            <a:avLst/>
          </a:prstGeom>
          <a:noFill/>
        </p:spPr>
        <p:txBody>
          <a:bodyPr wrap="square" rtlCol="0">
            <a:spAutoFit/>
          </a:bodyPr>
          <a:lstStyle/>
          <a:p>
            <a:r>
              <a:rPr lang="en-US" sz="2000" i="1" dirty="0" err="1">
                <a:solidFill>
                  <a:schemeClr val="bg1"/>
                </a:solidFill>
                <a:latin typeface="Arial" panose="020B0604020202020204" pitchFamily="34" charset="0"/>
                <a:cs typeface="Arial" panose="020B0604020202020204" pitchFamily="34" charset="0"/>
              </a:rPr>
              <a:t>Đừng</a:t>
            </a:r>
            <a:r>
              <a:rPr lang="en-US" sz="2000" i="1" dirty="0">
                <a:solidFill>
                  <a:schemeClr val="bg1"/>
                </a:solidFill>
                <a:latin typeface="Arial" panose="020B0604020202020204" pitchFamily="34" charset="0"/>
                <a:cs typeface="Arial" panose="020B0604020202020204" pitchFamily="34" charset="0"/>
              </a:rPr>
              <a:t> </a:t>
            </a:r>
            <a:r>
              <a:rPr lang="en-US" sz="2000" i="1" dirty="0" err="1">
                <a:solidFill>
                  <a:schemeClr val="bg1"/>
                </a:solidFill>
                <a:latin typeface="Arial" panose="020B0604020202020204" pitchFamily="34" charset="0"/>
                <a:cs typeface="Arial" panose="020B0604020202020204" pitchFamily="34" charset="0"/>
              </a:rPr>
              <a:t>sợ</a:t>
            </a:r>
            <a:r>
              <a:rPr lang="en-US" sz="2000" i="1" dirty="0">
                <a:solidFill>
                  <a:schemeClr val="bg1"/>
                </a:solidFill>
                <a:latin typeface="Arial" panose="020B0604020202020204" pitchFamily="34" charset="0"/>
                <a:cs typeface="Arial" panose="020B0604020202020204" pitchFamily="34" charset="0"/>
              </a:rPr>
              <a:t> </a:t>
            </a:r>
            <a:r>
              <a:rPr lang="en-US" sz="2000" i="1" dirty="0" err="1">
                <a:solidFill>
                  <a:schemeClr val="bg1"/>
                </a:solidFill>
                <a:latin typeface="Arial" panose="020B0604020202020204" pitchFamily="34" charset="0"/>
                <a:cs typeface="Arial" panose="020B0604020202020204" pitchFamily="34" charset="0"/>
              </a:rPr>
              <a:t>các</a:t>
            </a:r>
            <a:r>
              <a:rPr lang="en-US" sz="2000" i="1" dirty="0">
                <a:solidFill>
                  <a:schemeClr val="bg1"/>
                </a:solidFill>
                <a:latin typeface="Arial" panose="020B0604020202020204" pitchFamily="34" charset="0"/>
                <a:cs typeface="Arial" panose="020B0604020202020204" pitchFamily="34" charset="0"/>
              </a:rPr>
              <a:t> </a:t>
            </a:r>
            <a:r>
              <a:rPr lang="en-US" sz="2000" i="1" dirty="0" err="1">
                <a:solidFill>
                  <a:schemeClr val="bg1"/>
                </a:solidFill>
                <a:latin typeface="Arial" panose="020B0604020202020204" pitchFamily="34" charset="0"/>
                <a:cs typeface="Arial" panose="020B0604020202020204" pitchFamily="34" charset="0"/>
              </a:rPr>
              <a:t>cỗ</a:t>
            </a:r>
            <a:r>
              <a:rPr lang="en-US" sz="2000" i="1" dirty="0">
                <a:solidFill>
                  <a:schemeClr val="bg1"/>
                </a:solidFill>
                <a:latin typeface="Arial" panose="020B0604020202020204" pitchFamily="34" charset="0"/>
                <a:cs typeface="Arial" panose="020B0604020202020204" pitchFamily="34" charset="0"/>
              </a:rPr>
              <a:t> </a:t>
            </a:r>
            <a:r>
              <a:rPr lang="en-US" sz="2000" i="1" dirty="0" err="1">
                <a:solidFill>
                  <a:schemeClr val="bg1"/>
                </a:solidFill>
                <a:latin typeface="Arial" panose="020B0604020202020204" pitchFamily="34" charset="0"/>
                <a:cs typeface="Arial" panose="020B0604020202020204" pitchFamily="34" charset="0"/>
              </a:rPr>
              <a:t>máy</a:t>
            </a:r>
            <a:r>
              <a:rPr lang="en-US" sz="2000" i="1" dirty="0">
                <a:solidFill>
                  <a:schemeClr val="bg1"/>
                </a:solidFill>
                <a:latin typeface="Arial" panose="020B0604020202020204" pitchFamily="34" charset="0"/>
                <a:cs typeface="Arial" panose="020B0604020202020204" pitchFamily="34" charset="0"/>
              </a:rPr>
              <a:t> </a:t>
            </a:r>
            <a:r>
              <a:rPr lang="en-US" sz="2000" i="1" dirty="0" err="1">
                <a:solidFill>
                  <a:schemeClr val="bg1"/>
                </a:solidFill>
                <a:latin typeface="Arial" panose="020B0604020202020204" pitchFamily="34" charset="0"/>
                <a:cs typeface="Arial" panose="020B0604020202020204" pitchFamily="34" charset="0"/>
              </a:rPr>
              <a:t>thông</a:t>
            </a:r>
            <a:r>
              <a:rPr lang="en-US" sz="2000" i="1" dirty="0">
                <a:solidFill>
                  <a:schemeClr val="bg1"/>
                </a:solidFill>
                <a:latin typeface="Arial" panose="020B0604020202020204" pitchFamily="34" charset="0"/>
                <a:cs typeface="Arial" panose="020B0604020202020204" pitchFamily="34" charset="0"/>
              </a:rPr>
              <a:t> </a:t>
            </a:r>
            <a:r>
              <a:rPr lang="en-US" sz="2000" i="1" dirty="0" smtClean="0">
                <a:solidFill>
                  <a:schemeClr val="bg1"/>
                </a:solidFill>
                <a:latin typeface="Arial" panose="020B0604020202020204" pitchFamily="34" charset="0"/>
                <a:cs typeface="Arial" panose="020B0604020202020204" pitchFamily="34" charset="0"/>
              </a:rPr>
              <a:t>minh</a:t>
            </a:r>
            <a:r>
              <a:rPr lang="en-US" sz="2000" i="1" dirty="0">
                <a:solidFill>
                  <a:schemeClr val="bg1"/>
                </a:solidFill>
                <a:latin typeface="Arial" panose="020B0604020202020204" pitchFamily="34" charset="0"/>
                <a:cs typeface="Arial" panose="020B0604020202020204" pitchFamily="34" charset="0"/>
              </a:rPr>
              <a:t>. </a:t>
            </a:r>
            <a:r>
              <a:rPr lang="en-US" sz="2000" i="1" dirty="0" err="1">
                <a:solidFill>
                  <a:schemeClr val="bg1"/>
                </a:solidFill>
                <a:latin typeface="Arial" panose="020B0604020202020204" pitchFamily="34" charset="0"/>
                <a:cs typeface="Arial" panose="020B0604020202020204" pitchFamily="34" charset="0"/>
              </a:rPr>
              <a:t>Hãy</a:t>
            </a:r>
            <a:r>
              <a:rPr lang="en-US" sz="2000" i="1" dirty="0">
                <a:solidFill>
                  <a:schemeClr val="bg1"/>
                </a:solidFill>
                <a:latin typeface="Arial" panose="020B0604020202020204" pitchFamily="34" charset="0"/>
                <a:cs typeface="Arial" panose="020B0604020202020204" pitchFamily="34" charset="0"/>
              </a:rPr>
              <a:t> </a:t>
            </a:r>
            <a:r>
              <a:rPr lang="en-US" sz="2000" i="1" dirty="0" err="1">
                <a:solidFill>
                  <a:schemeClr val="bg1"/>
                </a:solidFill>
                <a:latin typeface="Arial" panose="020B0604020202020204" pitchFamily="34" charset="0"/>
                <a:cs typeface="Arial" panose="020B0604020202020204" pitchFamily="34" charset="0"/>
              </a:rPr>
              <a:t>làm</a:t>
            </a:r>
            <a:r>
              <a:rPr lang="en-US" sz="2000" i="1" dirty="0">
                <a:solidFill>
                  <a:schemeClr val="bg1"/>
                </a:solidFill>
                <a:latin typeface="Arial" panose="020B0604020202020204" pitchFamily="34" charset="0"/>
                <a:cs typeface="Arial" panose="020B0604020202020204" pitchFamily="34" charset="0"/>
              </a:rPr>
              <a:t> </a:t>
            </a:r>
            <a:r>
              <a:rPr lang="en-US" sz="2000" i="1" dirty="0" err="1">
                <a:solidFill>
                  <a:schemeClr val="bg1"/>
                </a:solidFill>
                <a:latin typeface="Arial" panose="020B0604020202020204" pitchFamily="34" charset="0"/>
                <a:cs typeface="Arial" panose="020B0604020202020204" pitchFamily="34" charset="0"/>
              </a:rPr>
              <a:t>việc</a:t>
            </a:r>
            <a:r>
              <a:rPr lang="en-US" sz="2000" i="1" dirty="0">
                <a:solidFill>
                  <a:schemeClr val="bg1"/>
                </a:solidFill>
                <a:latin typeface="Arial" panose="020B0604020202020204" pitchFamily="34" charset="0"/>
                <a:cs typeface="Arial" panose="020B0604020202020204" pitchFamily="34" charset="0"/>
              </a:rPr>
              <a:t> </a:t>
            </a:r>
            <a:r>
              <a:rPr lang="en-US" sz="2000" i="1" dirty="0" err="1">
                <a:solidFill>
                  <a:schemeClr val="bg1"/>
                </a:solidFill>
                <a:latin typeface="Arial" panose="020B0604020202020204" pitchFamily="34" charset="0"/>
                <a:cs typeface="Arial" panose="020B0604020202020204" pitchFamily="34" charset="0"/>
              </a:rPr>
              <a:t>với</a:t>
            </a:r>
            <a:r>
              <a:rPr lang="en-US" sz="2000" i="1" dirty="0">
                <a:solidFill>
                  <a:schemeClr val="bg1"/>
                </a:solidFill>
                <a:latin typeface="Arial" panose="020B0604020202020204" pitchFamily="34" charset="0"/>
                <a:cs typeface="Arial" panose="020B0604020202020204" pitchFamily="34" charset="0"/>
              </a:rPr>
              <a:t> </a:t>
            </a:r>
            <a:r>
              <a:rPr lang="en-US" sz="2000" i="1" dirty="0" err="1" smtClean="0">
                <a:solidFill>
                  <a:schemeClr val="bg1"/>
                </a:solidFill>
                <a:latin typeface="Arial" panose="020B0604020202020204" pitchFamily="34" charset="0"/>
                <a:cs typeface="Arial" panose="020B0604020202020204" pitchFamily="34" charset="0"/>
              </a:rPr>
              <a:t>chúng</a:t>
            </a:r>
            <a:r>
              <a:rPr lang="en-US" sz="2000" i="1" dirty="0" smtClean="0">
                <a:solidFill>
                  <a:schemeClr val="bg1"/>
                </a:solidFill>
                <a:latin typeface="Arial" panose="020B0604020202020204" pitchFamily="34" charset="0"/>
                <a:cs typeface="Arial" panose="020B0604020202020204" pitchFamily="34" charset="0"/>
              </a:rPr>
              <a:t> </a:t>
            </a:r>
          </a:p>
          <a:p>
            <a:pPr algn="r"/>
            <a:r>
              <a:rPr lang="en-US" i="1" dirty="0" smtClean="0">
                <a:solidFill>
                  <a:schemeClr val="bg1"/>
                </a:solidFill>
                <a:latin typeface="Arial" panose="020B0604020202020204" pitchFamily="34" charset="0"/>
                <a:cs typeface="Arial" panose="020B0604020202020204" pitchFamily="34" charset="0"/>
              </a:rPr>
              <a:t>Garry Kasparov | TED2017</a:t>
            </a:r>
            <a:endParaRPr lang="en-IN" i="1"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14" y="3075835"/>
            <a:ext cx="4059584" cy="2635851"/>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86666" y="32535"/>
            <a:ext cx="2014332" cy="3024022"/>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414" y="27836"/>
            <a:ext cx="2032000" cy="3048000"/>
          </a:xfrm>
          <a:prstGeom prst="rect">
            <a:avLst/>
          </a:prstGeom>
        </p:spPr>
      </p:pic>
      <p:sp>
        <p:nvSpPr>
          <p:cNvPr id="11" name="TextBox 10"/>
          <p:cNvSpPr txBox="1"/>
          <p:nvPr/>
        </p:nvSpPr>
        <p:spPr>
          <a:xfrm>
            <a:off x="4462818" y="199128"/>
            <a:ext cx="7410734" cy="2239844"/>
          </a:xfrm>
          <a:prstGeom prst="rect">
            <a:avLst/>
          </a:prstGeom>
          <a:noFill/>
        </p:spPr>
        <p:txBody>
          <a:bodyPr wrap="square" rtlCol="0">
            <a:spAutoFit/>
          </a:bodyPr>
          <a:lstStyle/>
          <a:p>
            <a:pPr algn="just">
              <a:lnSpc>
                <a:spcPct val="150000"/>
              </a:lnSpc>
            </a:pPr>
            <a:r>
              <a:rPr lang="vi-VN" sz="2400" dirty="0">
                <a:solidFill>
                  <a:schemeClr val="bg1"/>
                </a:solidFill>
                <a:cs typeface="Arial" panose="020B0604020202020204" pitchFamily="34" charset="0"/>
              </a:rPr>
              <a:t>Ngay từ khi chiếc máy tính điện tử đầu tiên ra đời, các nhà khoa </a:t>
            </a:r>
            <a:r>
              <a:rPr lang="vi-VN" sz="2400" dirty="0" smtClean="0">
                <a:solidFill>
                  <a:schemeClr val="bg1"/>
                </a:solidFill>
                <a:cs typeface="Arial" panose="020B0604020202020204" pitchFamily="34" charset="0"/>
              </a:rPr>
              <a:t>học</a:t>
            </a:r>
            <a:r>
              <a:rPr lang="en-US" sz="2400" dirty="0" smtClean="0">
                <a:solidFill>
                  <a:schemeClr val="bg1"/>
                </a:solidFill>
                <a:cs typeface="Arial" panose="020B0604020202020204" pitchFamily="34" charset="0"/>
              </a:rPr>
              <a:t> </a:t>
            </a:r>
            <a:r>
              <a:rPr lang="vi-VN" sz="2400" dirty="0" smtClean="0">
                <a:solidFill>
                  <a:schemeClr val="bg1"/>
                </a:solidFill>
                <a:cs typeface="Arial" panose="020B0604020202020204" pitchFamily="34" charset="0"/>
              </a:rPr>
              <a:t>máy </a:t>
            </a:r>
            <a:r>
              <a:rPr lang="vi-VN" sz="2400" dirty="0">
                <a:solidFill>
                  <a:schemeClr val="bg1"/>
                </a:solidFill>
                <a:cs typeface="Arial" panose="020B0604020202020204" pitchFamily="34" charset="0"/>
              </a:rPr>
              <a:t>tính đã hướng đến phát hiển hệ thống máy tính (gồm cả phần cứng và phần mềm)</a:t>
            </a:r>
          </a:p>
          <a:p>
            <a:pPr algn="just">
              <a:lnSpc>
                <a:spcPct val="150000"/>
              </a:lnSpc>
            </a:pPr>
            <a:r>
              <a:rPr lang="vi-VN" sz="2400" dirty="0">
                <a:solidFill>
                  <a:schemeClr val="bg1"/>
                </a:solidFill>
                <a:cs typeface="Arial" panose="020B0604020202020204" pitchFamily="34" charset="0"/>
              </a:rPr>
              <a:t>sao cho nó có khả năng thông minh như loài người</a:t>
            </a:r>
            <a:endParaRPr lang="en-IN" sz="240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12" name="TextBox 11"/>
          <p:cNvSpPr txBox="1"/>
          <p:nvPr/>
        </p:nvSpPr>
        <p:spPr>
          <a:xfrm>
            <a:off x="4462818" y="2710316"/>
            <a:ext cx="7410734" cy="2239844"/>
          </a:xfrm>
          <a:prstGeom prst="rect">
            <a:avLst/>
          </a:prstGeom>
          <a:noFill/>
        </p:spPr>
        <p:txBody>
          <a:bodyPr wrap="square" rtlCol="0">
            <a:spAutoFit/>
          </a:bodyPr>
          <a:lstStyle/>
          <a:p>
            <a:pPr algn="just">
              <a:lnSpc>
                <a:spcPct val="150000"/>
              </a:lnSpc>
            </a:pPr>
            <a:r>
              <a:rPr lang="en-US" sz="2400" dirty="0" smtClean="0">
                <a:solidFill>
                  <a:schemeClr val="bg1"/>
                </a:solidFill>
                <a:cs typeface="Arial" panose="020B0604020202020204" pitchFamily="34" charset="0"/>
              </a:rPr>
              <a:t>T</a:t>
            </a:r>
            <a:r>
              <a:rPr lang="vi-VN" sz="2400" dirty="0" smtClean="0">
                <a:solidFill>
                  <a:schemeClr val="bg1"/>
                </a:solidFill>
                <a:cs typeface="Arial" panose="020B0604020202020204" pitchFamily="34" charset="0"/>
              </a:rPr>
              <a:t>rong </a:t>
            </a:r>
            <a:r>
              <a:rPr lang="vi-VN" sz="2400" dirty="0">
                <a:solidFill>
                  <a:schemeClr val="bg1"/>
                </a:solidFill>
                <a:cs typeface="Arial" panose="020B0604020202020204" pitchFamily="34" charset="0"/>
              </a:rPr>
              <a:t>một số lĩnh vực, máy tính có thể thực hiện tốt hơn hoặc tương đương </a:t>
            </a:r>
            <a:r>
              <a:rPr lang="vi-VN" sz="2400" dirty="0" smtClean="0">
                <a:solidFill>
                  <a:schemeClr val="bg1"/>
                </a:solidFill>
                <a:cs typeface="Arial" panose="020B0604020202020204" pitchFamily="34" charset="0"/>
              </a:rPr>
              <a:t>con</a:t>
            </a:r>
            <a:r>
              <a:rPr lang="en-US" sz="2400" dirty="0" smtClean="0">
                <a:solidFill>
                  <a:schemeClr val="bg1"/>
                </a:solidFill>
                <a:cs typeface="Arial" panose="020B0604020202020204" pitchFamily="34" charset="0"/>
              </a:rPr>
              <a:t> </a:t>
            </a:r>
            <a:r>
              <a:rPr lang="vi-VN" sz="2400" dirty="0" smtClean="0">
                <a:solidFill>
                  <a:schemeClr val="bg1"/>
                </a:solidFill>
                <a:cs typeface="Arial" panose="020B0604020202020204" pitchFamily="34" charset="0"/>
              </a:rPr>
              <a:t>người </a:t>
            </a:r>
            <a:r>
              <a:rPr lang="vi-VN" sz="2400" dirty="0">
                <a:solidFill>
                  <a:schemeClr val="bg1"/>
                </a:solidFill>
                <a:cs typeface="Arial" panose="020B0604020202020204" pitchFamily="34" charset="0"/>
              </a:rPr>
              <a:t>(tất nhiên không phải tất cả các lĩnh vực). Đó chính là các hệ thống thông minh</a:t>
            </a:r>
            <a:endParaRPr lang="en-IN" sz="240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20671" y="4580901"/>
            <a:ext cx="3712758" cy="2246219"/>
          </a:xfrm>
          <a:prstGeom prst="rect">
            <a:avLst/>
          </a:prstGeom>
        </p:spPr>
      </p:pic>
      <p:pic>
        <p:nvPicPr>
          <p:cNvPr id="2" name="Garry Kasparov TE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928738" y="5622122"/>
            <a:ext cx="609600" cy="609600"/>
          </a:xfrm>
          <a:prstGeom prst="rect">
            <a:avLst/>
          </a:prstGeom>
        </p:spPr>
      </p:pic>
    </p:spTree>
    <p:extLst>
      <p:ext uri="{BB962C8B-B14F-4D97-AF65-F5344CB8AC3E}">
        <p14:creationId xmlns:p14="http://schemas.microsoft.com/office/powerpoint/2010/main" val="147006909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20946"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05C66"/>
        </a:solidFill>
        <a:effectLst/>
      </p:bgPr>
    </p:bg>
    <p:spTree>
      <p:nvGrpSpPr>
        <p:cNvPr id="1" name=""/>
        <p:cNvGrpSpPr/>
        <p:nvPr/>
      </p:nvGrpSpPr>
      <p:grpSpPr>
        <a:xfrm>
          <a:off x="0" y="0"/>
          <a:ext cx="0" cy="0"/>
          <a:chOff x="0" y="0"/>
          <a:chExt cx="0" cy="0"/>
        </a:xfrm>
      </p:grpSpPr>
      <p:pic>
        <p:nvPicPr>
          <p:cNvPr id="18" name="Picture 17" descr="Screen Clipping"/>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053832" y="329322"/>
            <a:ext cx="5925377" cy="924054"/>
          </a:xfrm>
          <a:prstGeom prst="rect">
            <a:avLst/>
          </a:prstGeom>
        </p:spPr>
      </p:pic>
      <p:sp>
        <p:nvSpPr>
          <p:cNvPr id="88" name="TextBox 87"/>
          <p:cNvSpPr txBox="1"/>
          <p:nvPr/>
        </p:nvSpPr>
        <p:spPr>
          <a:xfrm>
            <a:off x="-117792" y="2916850"/>
            <a:ext cx="2292823" cy="698717"/>
          </a:xfrm>
          <a:prstGeom prst="rect">
            <a:avLst/>
          </a:prstGeom>
          <a:noFill/>
        </p:spPr>
        <p:txBody>
          <a:bodyPr wrap="square" rtlCol="0">
            <a:spAutoFit/>
          </a:bodyPr>
          <a:lstStyle/>
          <a:p>
            <a:pPr algn="ctr">
              <a:lnSpc>
                <a:spcPct val="150000"/>
              </a:lnSpc>
            </a:pPr>
            <a:r>
              <a:rPr lang="en-US" sz="1400" i="1" dirty="0">
                <a:solidFill>
                  <a:schemeClr val="bg1"/>
                </a:solidFill>
                <a:latin typeface="Arial" panose="020B0604020202020204" pitchFamily="34" charset="0"/>
                <a:cs typeface="Arial" panose="020B0604020202020204" pitchFamily="34" charset="0"/>
              </a:rPr>
              <a:t>Herbert Alexander Simon </a:t>
            </a:r>
            <a:endParaRPr lang="en-US" sz="1400" i="1" dirty="0" smtClean="0">
              <a:solidFill>
                <a:schemeClr val="bg1"/>
              </a:solidFill>
              <a:latin typeface="Arial" panose="020B0604020202020204" pitchFamily="34" charset="0"/>
              <a:cs typeface="Arial" panose="020B0604020202020204" pitchFamily="34" charset="0"/>
            </a:endParaRPr>
          </a:p>
          <a:p>
            <a:pPr algn="ctr">
              <a:lnSpc>
                <a:spcPct val="150000"/>
              </a:lnSpc>
            </a:pPr>
            <a:r>
              <a:rPr lang="en-US" sz="1400" i="1" dirty="0" smtClean="0">
                <a:solidFill>
                  <a:schemeClr val="bg1"/>
                </a:solidFill>
                <a:latin typeface="Arial" panose="020B0604020202020204" pitchFamily="34" charset="0"/>
                <a:cs typeface="Arial" panose="020B0604020202020204" pitchFamily="34" charset="0"/>
              </a:rPr>
              <a:t>(15/6/1916 </a:t>
            </a:r>
            <a:r>
              <a:rPr lang="en-US" sz="1400" i="1" dirty="0">
                <a:solidFill>
                  <a:schemeClr val="bg1"/>
                </a:solidFill>
                <a:latin typeface="Arial" panose="020B0604020202020204" pitchFamily="34" charset="0"/>
                <a:cs typeface="Arial" panose="020B0604020202020204" pitchFamily="34" charset="0"/>
              </a:rPr>
              <a:t>– 9/2/2001)</a:t>
            </a:r>
            <a:endParaRPr lang="en-IN" sz="1200" i="1"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12" name="TextBox 11"/>
          <p:cNvSpPr txBox="1"/>
          <p:nvPr/>
        </p:nvSpPr>
        <p:spPr>
          <a:xfrm>
            <a:off x="491319" y="4343150"/>
            <a:ext cx="11245755" cy="2308324"/>
          </a:xfrm>
          <a:prstGeom prst="rect">
            <a:avLst/>
          </a:prstGeom>
          <a:noFill/>
        </p:spPr>
        <p:txBody>
          <a:bodyPr wrap="square" rtlCol="0">
            <a:spAutoFit/>
          </a:bodyPr>
          <a:lstStyle/>
          <a:p>
            <a:pPr algn="just">
              <a:lnSpc>
                <a:spcPct val="150000"/>
              </a:lnSpc>
            </a:pPr>
            <a:r>
              <a:rPr lang="vi-VN" sz="2400" dirty="0">
                <a:solidFill>
                  <a:schemeClr val="bg1"/>
                </a:solidFill>
                <a:cs typeface="Arial" panose="020B0604020202020204" pitchFamily="34" charset="0"/>
              </a:rPr>
              <a:t>Như vậy, trí tuệ nhân tạo ở đây là nói đến khả năng của máy khi thực hiện các </a:t>
            </a:r>
            <a:r>
              <a:rPr lang="vi-VN" sz="2400" dirty="0" smtClean="0">
                <a:solidFill>
                  <a:schemeClr val="bg1"/>
                </a:solidFill>
                <a:cs typeface="Arial" panose="020B0604020202020204" pitchFamily="34" charset="0"/>
              </a:rPr>
              <a:t>công</a:t>
            </a:r>
            <a:r>
              <a:rPr lang="en-US" sz="2400" dirty="0" smtClean="0">
                <a:solidFill>
                  <a:schemeClr val="bg1"/>
                </a:solidFill>
                <a:cs typeface="Arial" panose="020B0604020202020204" pitchFamily="34" charset="0"/>
              </a:rPr>
              <a:t> </a:t>
            </a:r>
            <a:r>
              <a:rPr lang="vi-VN" sz="2400" dirty="0" smtClean="0">
                <a:solidFill>
                  <a:schemeClr val="bg1"/>
                </a:solidFill>
                <a:cs typeface="Arial" panose="020B0604020202020204" pitchFamily="34" charset="0"/>
              </a:rPr>
              <a:t>việc </a:t>
            </a:r>
            <a:r>
              <a:rPr lang="vi-VN" sz="2400" dirty="0">
                <a:solidFill>
                  <a:schemeClr val="bg1"/>
                </a:solidFill>
                <a:cs typeface="Arial" panose="020B0604020202020204" pitchFamily="34" charset="0"/>
              </a:rPr>
              <a:t>mà con người thường phải xử </a:t>
            </a:r>
            <a:r>
              <a:rPr lang="vi-VN" sz="2400" dirty="0" smtClean="0">
                <a:solidFill>
                  <a:schemeClr val="bg1"/>
                </a:solidFill>
                <a:cs typeface="Arial" panose="020B0604020202020204" pitchFamily="34" charset="0"/>
              </a:rPr>
              <a:t>lý</a:t>
            </a:r>
            <a:r>
              <a:rPr lang="en-US" sz="2400" dirty="0" smtClean="0">
                <a:solidFill>
                  <a:schemeClr val="bg1"/>
                </a:solidFill>
                <a:cs typeface="Arial" panose="020B0604020202020204" pitchFamily="34" charset="0"/>
              </a:rPr>
              <a:t>; </a:t>
            </a:r>
            <a:r>
              <a:rPr lang="en-US" sz="2400" dirty="0" err="1" smtClean="0">
                <a:solidFill>
                  <a:schemeClr val="bg1"/>
                </a:solidFill>
                <a:cs typeface="Arial" panose="020B0604020202020204" pitchFamily="34" charset="0"/>
              </a:rPr>
              <a:t>và</a:t>
            </a:r>
            <a:r>
              <a:rPr lang="en-US" sz="2400" dirty="0" smtClean="0">
                <a:solidFill>
                  <a:schemeClr val="bg1"/>
                </a:solidFill>
                <a:cs typeface="Arial" panose="020B0604020202020204" pitchFamily="34" charset="0"/>
              </a:rPr>
              <a:t> </a:t>
            </a:r>
            <a:r>
              <a:rPr lang="vi-VN" sz="2400" dirty="0">
                <a:solidFill>
                  <a:schemeClr val="bg1"/>
                </a:solidFill>
                <a:cs typeface="Arial" panose="020B0604020202020204" pitchFamily="34" charset="0"/>
              </a:rPr>
              <a:t>kết quả thực hiện </a:t>
            </a:r>
            <a:r>
              <a:rPr lang="vi-VN" sz="2400" dirty="0" smtClean="0">
                <a:solidFill>
                  <a:schemeClr val="bg1"/>
                </a:solidFill>
                <a:cs typeface="Arial" panose="020B0604020202020204" pitchFamily="34" charset="0"/>
              </a:rPr>
              <a:t>của</a:t>
            </a:r>
            <a:r>
              <a:rPr lang="en-US" sz="2400" dirty="0" smtClean="0">
                <a:solidFill>
                  <a:schemeClr val="bg1"/>
                </a:solidFill>
                <a:cs typeface="Arial" panose="020B0604020202020204" pitchFamily="34" charset="0"/>
              </a:rPr>
              <a:t> </a:t>
            </a:r>
            <a:r>
              <a:rPr lang="vi-VN" sz="2400" dirty="0" smtClean="0">
                <a:solidFill>
                  <a:schemeClr val="bg1"/>
                </a:solidFill>
                <a:cs typeface="Arial" panose="020B0604020202020204" pitchFamily="34" charset="0"/>
              </a:rPr>
              <a:t>máy </a:t>
            </a:r>
            <a:r>
              <a:rPr lang="vi-VN" sz="2400" dirty="0">
                <a:solidFill>
                  <a:schemeClr val="bg1"/>
                </a:solidFill>
                <a:cs typeface="Arial" panose="020B0604020202020204" pitchFamily="34" charset="0"/>
              </a:rPr>
              <a:t>là tốt hơn hoặc tương đương với con người thì ta gọi đó là máy thông minh hay </a:t>
            </a:r>
            <a:r>
              <a:rPr lang="vi-VN" sz="2400" dirty="0" smtClean="0">
                <a:solidFill>
                  <a:schemeClr val="bg1"/>
                </a:solidFill>
                <a:cs typeface="Arial" panose="020B0604020202020204" pitchFamily="34" charset="0"/>
              </a:rPr>
              <a:t>máy</a:t>
            </a:r>
            <a:r>
              <a:rPr lang="en-US" sz="2400" dirty="0" smtClean="0">
                <a:solidFill>
                  <a:schemeClr val="bg1"/>
                </a:solidFill>
                <a:cs typeface="Arial" panose="020B0604020202020204" pitchFamily="34" charset="0"/>
              </a:rPr>
              <a:t> </a:t>
            </a:r>
            <a:r>
              <a:rPr lang="vi-VN" sz="2400" dirty="0" smtClean="0">
                <a:solidFill>
                  <a:schemeClr val="bg1"/>
                </a:solidFill>
                <a:cs typeface="Arial" panose="020B0604020202020204" pitchFamily="34" charset="0"/>
              </a:rPr>
              <a:t>đó </a:t>
            </a:r>
            <a:r>
              <a:rPr lang="vi-VN" sz="2400" dirty="0">
                <a:solidFill>
                  <a:schemeClr val="bg1"/>
                </a:solidFill>
                <a:cs typeface="Arial" panose="020B0604020202020204" pitchFamily="34" charset="0"/>
              </a:rPr>
              <a:t>có trí thông minh.</a:t>
            </a:r>
            <a:endParaRPr lang="en-IN" sz="240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372" y="35352"/>
            <a:ext cx="1982496" cy="2777202"/>
          </a:xfrm>
          <a:prstGeom prst="rect">
            <a:avLst/>
          </a:prstGeom>
        </p:spPr>
      </p:pic>
      <p:pic>
        <p:nvPicPr>
          <p:cNvPr id="15" name="Picture 14"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3832" y="1253376"/>
            <a:ext cx="5925377" cy="2772162"/>
          </a:xfrm>
          <a:prstGeom prst="rect">
            <a:avLst/>
          </a:prstGeom>
        </p:spPr>
      </p:pic>
      <p:pic>
        <p:nvPicPr>
          <p:cNvPr id="16" name="Picture 15" descr="Screen Clipping"/>
          <p:cNvPicPr>
            <a:picLocks noChangeAspect="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053833" y="34278"/>
            <a:ext cx="5925377" cy="390580"/>
          </a:xfrm>
          <a:prstGeom prst="rect">
            <a:avLst/>
          </a:prstGeom>
        </p:spPr>
      </p:pic>
      <p:sp>
        <p:nvSpPr>
          <p:cNvPr id="21" name="TextBox 20"/>
          <p:cNvSpPr txBox="1"/>
          <p:nvPr/>
        </p:nvSpPr>
        <p:spPr>
          <a:xfrm>
            <a:off x="8054117" y="54592"/>
            <a:ext cx="4070604" cy="39703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just">
              <a:lnSpc>
                <a:spcPct val="150000"/>
              </a:lnSpc>
            </a:pPr>
            <a:r>
              <a:rPr lang="vi-VN" sz="2400" dirty="0">
                <a:solidFill>
                  <a:schemeClr val="bg1"/>
                </a:solidFill>
                <a:cs typeface="Arial" panose="020B0604020202020204" pitchFamily="34" charset="0"/>
              </a:rPr>
              <a:t>Các nhiệm vụ của con người thường xuyên phải thực hiện là: giải bài toán (tìm </a:t>
            </a:r>
            <a:r>
              <a:rPr lang="vi-VN" sz="2400" dirty="0" smtClean="0">
                <a:solidFill>
                  <a:schemeClr val="bg1"/>
                </a:solidFill>
                <a:cs typeface="Arial" panose="020B0604020202020204" pitchFamily="34" charset="0"/>
              </a:rPr>
              <a:t>kiếm,</a:t>
            </a:r>
            <a:r>
              <a:rPr lang="en-US" sz="2400" dirty="0" smtClean="0">
                <a:solidFill>
                  <a:schemeClr val="bg1"/>
                </a:solidFill>
                <a:cs typeface="Arial" panose="020B0604020202020204" pitchFamily="34" charset="0"/>
              </a:rPr>
              <a:t> </a:t>
            </a:r>
            <a:r>
              <a:rPr lang="vi-VN" sz="2400" dirty="0" smtClean="0">
                <a:solidFill>
                  <a:schemeClr val="bg1"/>
                </a:solidFill>
                <a:cs typeface="Arial" panose="020B0604020202020204" pitchFamily="34" charset="0"/>
              </a:rPr>
              <a:t>chứng </a:t>
            </a:r>
            <a:r>
              <a:rPr lang="vi-VN" sz="2400" dirty="0">
                <a:solidFill>
                  <a:schemeClr val="bg1"/>
                </a:solidFill>
                <a:cs typeface="Arial" panose="020B0604020202020204" pitchFamily="34" charset="0"/>
              </a:rPr>
              <a:t>minh, lập luận), học, giao tiếp, thể hiện cảm xúc, thích nghi với môi trường </a:t>
            </a:r>
            <a:r>
              <a:rPr lang="vi-VN" sz="2400" dirty="0" smtClean="0">
                <a:solidFill>
                  <a:schemeClr val="bg1"/>
                </a:solidFill>
                <a:cs typeface="Arial" panose="020B0604020202020204" pitchFamily="34" charset="0"/>
              </a:rPr>
              <a:t>xung</a:t>
            </a:r>
            <a:r>
              <a:rPr lang="en-US" sz="2400" dirty="0" smtClean="0">
                <a:solidFill>
                  <a:schemeClr val="bg1"/>
                </a:solidFill>
                <a:cs typeface="Arial" panose="020B0604020202020204" pitchFamily="34" charset="0"/>
              </a:rPr>
              <a:t> </a:t>
            </a:r>
            <a:r>
              <a:rPr lang="vi-VN" sz="2400" dirty="0" smtClean="0">
                <a:solidFill>
                  <a:schemeClr val="bg1"/>
                </a:solidFill>
                <a:cs typeface="Arial" panose="020B0604020202020204" pitchFamily="34" charset="0"/>
              </a:rPr>
              <a:t>quanh</a:t>
            </a:r>
            <a:r>
              <a:rPr lang="vi-VN" sz="2400" dirty="0">
                <a:solidFill>
                  <a:schemeClr val="bg1"/>
                </a:solidFill>
                <a:cs typeface="Arial" panose="020B0604020202020204" pitchFamily="34" charset="0"/>
              </a:rPr>
              <a:t>, </a:t>
            </a:r>
            <a:r>
              <a:rPr lang="vi-VN" sz="2400" dirty="0" smtClean="0">
                <a:solidFill>
                  <a:schemeClr val="bg1"/>
                </a:solidFill>
                <a:cs typeface="Arial" panose="020B0604020202020204" pitchFamily="34" charset="0"/>
              </a:rPr>
              <a:t>v.v.</a:t>
            </a:r>
            <a:endParaRPr lang="en-IN" sz="240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Tree>
    <p:extLst>
      <p:ext uri="{BB962C8B-B14F-4D97-AF65-F5344CB8AC3E}">
        <p14:creationId xmlns:p14="http://schemas.microsoft.com/office/powerpoint/2010/main" val="19249741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05C66"/>
        </a:solidFill>
        <a:effectLst/>
      </p:bgPr>
    </p:bg>
    <p:spTree>
      <p:nvGrpSpPr>
        <p:cNvPr id="1" name=""/>
        <p:cNvGrpSpPr/>
        <p:nvPr/>
      </p:nvGrpSpPr>
      <p:grpSpPr>
        <a:xfrm>
          <a:off x="0" y="0"/>
          <a:ext cx="0" cy="0"/>
          <a:chOff x="0" y="0"/>
          <a:chExt cx="0" cy="0"/>
        </a:xfrm>
      </p:grpSpPr>
      <p:sp>
        <p:nvSpPr>
          <p:cNvPr id="12" name="TextBox 11"/>
          <p:cNvSpPr txBox="1"/>
          <p:nvPr/>
        </p:nvSpPr>
        <p:spPr>
          <a:xfrm>
            <a:off x="282692" y="145844"/>
            <a:ext cx="7824078" cy="3970318"/>
          </a:xfrm>
          <a:prstGeom prst="rect">
            <a:avLst/>
          </a:prstGeom>
          <a:noFill/>
        </p:spPr>
        <p:txBody>
          <a:bodyPr wrap="square" rtlCol="0">
            <a:spAutoFit/>
          </a:bodyPr>
          <a:lstStyle/>
          <a:p>
            <a:pPr algn="just">
              <a:lnSpc>
                <a:spcPct val="150000"/>
              </a:lnSpc>
            </a:pPr>
            <a:r>
              <a:rPr lang="vi-VN" sz="2400" dirty="0">
                <a:solidFill>
                  <a:schemeClr val="bg1"/>
                </a:solidFill>
                <a:cs typeface="Arial" panose="020B0604020202020204" pitchFamily="34" charset="0"/>
              </a:rPr>
              <a:t>Vào năm 1943, Warren McCulioch và Walter Pitts bắt đầu thực hiện nghiên cứu ba cơ sở </a:t>
            </a:r>
            <a:r>
              <a:rPr lang="vi-VN" sz="2400" dirty="0" smtClean="0">
                <a:solidFill>
                  <a:schemeClr val="bg1"/>
                </a:solidFill>
                <a:cs typeface="Arial" panose="020B0604020202020204" pitchFamily="34" charset="0"/>
              </a:rPr>
              <a:t>lý </a:t>
            </a:r>
            <a:r>
              <a:rPr lang="vi-VN" sz="2400" dirty="0">
                <a:solidFill>
                  <a:schemeClr val="bg1"/>
                </a:solidFill>
                <a:cs typeface="Arial" panose="020B0604020202020204" pitchFamily="34" charset="0"/>
              </a:rPr>
              <a:t>thuyết cơ bản: triết học cơ bản và chức năng của các noron thần kinh; phân tích </a:t>
            </a:r>
            <a:r>
              <a:rPr lang="vi-VN" sz="2400" dirty="0" smtClean="0">
                <a:solidFill>
                  <a:schemeClr val="bg1"/>
                </a:solidFill>
                <a:cs typeface="Arial" panose="020B0604020202020204" pitchFamily="34" charset="0"/>
              </a:rPr>
              <a:t>các</a:t>
            </a:r>
            <a:r>
              <a:rPr lang="en-US" sz="2400" dirty="0" smtClean="0">
                <a:solidFill>
                  <a:schemeClr val="bg1"/>
                </a:solidFill>
                <a:cs typeface="Arial" panose="020B0604020202020204" pitchFamily="34" charset="0"/>
              </a:rPr>
              <a:t> </a:t>
            </a:r>
            <a:r>
              <a:rPr lang="vi-VN" sz="2400" dirty="0" smtClean="0">
                <a:solidFill>
                  <a:schemeClr val="bg1"/>
                </a:solidFill>
                <a:cs typeface="Arial" panose="020B0604020202020204" pitchFamily="34" charset="0"/>
              </a:rPr>
              <a:t>mệnh </a:t>
            </a:r>
            <a:r>
              <a:rPr lang="vi-VN" sz="2400" dirty="0">
                <a:solidFill>
                  <a:schemeClr val="bg1"/>
                </a:solidFill>
                <a:cs typeface="Arial" panose="020B0604020202020204" pitchFamily="34" charset="0"/>
              </a:rPr>
              <a:t>đề logic; và lý thuyết dự đoán của Turing. Các tác giả đã nghiên cứu đề xuât </a:t>
            </a:r>
            <a:r>
              <a:rPr lang="vi-VN" sz="2400" dirty="0" smtClean="0">
                <a:solidFill>
                  <a:schemeClr val="bg1"/>
                </a:solidFill>
                <a:cs typeface="Arial" panose="020B0604020202020204" pitchFamily="34" charset="0"/>
              </a:rPr>
              <a:t>mô</a:t>
            </a:r>
            <a:r>
              <a:rPr lang="en-US" sz="2400" dirty="0" smtClean="0">
                <a:solidFill>
                  <a:schemeClr val="bg1"/>
                </a:solidFill>
                <a:cs typeface="Arial" panose="020B0604020202020204" pitchFamily="34" charset="0"/>
              </a:rPr>
              <a:t> </a:t>
            </a:r>
            <a:r>
              <a:rPr lang="vi-VN" sz="2400" dirty="0" smtClean="0">
                <a:solidFill>
                  <a:schemeClr val="bg1"/>
                </a:solidFill>
                <a:cs typeface="Arial" panose="020B0604020202020204" pitchFamily="34" charset="0"/>
              </a:rPr>
              <a:t>hình </a:t>
            </a:r>
            <a:r>
              <a:rPr lang="vi-VN" sz="2400" dirty="0">
                <a:solidFill>
                  <a:schemeClr val="bg1"/>
                </a:solidFill>
                <a:cs typeface="Arial" panose="020B0604020202020204" pitchFamily="34" charset="0"/>
              </a:rPr>
              <a:t>noron nhân tạo, mỗi noron đặc trưng bởi hai trạng thái “bật”, “tắt” và phát hiện </a:t>
            </a:r>
            <a:r>
              <a:rPr lang="vi-VN" sz="2400" dirty="0" smtClean="0">
                <a:solidFill>
                  <a:schemeClr val="bg1"/>
                </a:solidFill>
                <a:cs typeface="Arial" panose="020B0604020202020204" pitchFamily="34" charset="0"/>
              </a:rPr>
              <a:t>mạng </a:t>
            </a:r>
            <a:r>
              <a:rPr lang="vi-VN" sz="2400" dirty="0">
                <a:solidFill>
                  <a:schemeClr val="bg1"/>
                </a:solidFill>
                <a:cs typeface="Arial" panose="020B0604020202020204" pitchFamily="34" charset="0"/>
              </a:rPr>
              <a:t>noron có khả năng học.</a:t>
            </a:r>
            <a:endParaRPr lang="en-IN" sz="240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7118" y="21704"/>
            <a:ext cx="3762900" cy="497274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7118" y="4994448"/>
            <a:ext cx="2646464" cy="1863552"/>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11771" r="4643"/>
          <a:stretch/>
        </p:blipFill>
        <p:spPr>
          <a:xfrm>
            <a:off x="10918209" y="4994448"/>
            <a:ext cx="1223389" cy="1863552"/>
          </a:xfrm>
          <a:prstGeom prst="rect">
            <a:avLst/>
          </a:prstGeom>
        </p:spPr>
      </p:pic>
      <p:sp>
        <p:nvSpPr>
          <p:cNvPr id="14" name="TextBox 13"/>
          <p:cNvSpPr txBox="1"/>
          <p:nvPr/>
        </p:nvSpPr>
        <p:spPr>
          <a:xfrm>
            <a:off x="282692" y="4116162"/>
            <a:ext cx="7824078" cy="267765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just">
              <a:lnSpc>
                <a:spcPct val="150000"/>
              </a:lnSpc>
            </a:pPr>
            <a:r>
              <a:rPr lang="vi-VN" sz="1600" i="1" dirty="0"/>
              <a:t>Các khái niệm về giải pháp của một mạng và khả năng thực hiện của một vị ngữ logic bằng một mạng. Sau khi phân chia các tế bào thần kinh trong một mạng trong hai </a:t>
            </a:r>
            <a:r>
              <a:rPr lang="vi-VN" sz="1600" i="1" dirty="0" smtClean="0"/>
              <a:t>nhóm</a:t>
            </a:r>
            <a:r>
              <a:rPr lang="en-US" sz="1600" i="1" dirty="0" smtClean="0"/>
              <a:t>: (1) </a:t>
            </a:r>
            <a:r>
              <a:rPr lang="vi-VN" sz="1600" i="1" dirty="0" smtClean="0"/>
              <a:t>các </a:t>
            </a:r>
            <a:r>
              <a:rPr lang="vi-VN" sz="1600" i="1" dirty="0"/>
              <a:t>nơron đầu </a:t>
            </a:r>
            <a:r>
              <a:rPr lang="vi-VN" sz="1600" i="1" dirty="0" smtClean="0"/>
              <a:t>vào </a:t>
            </a:r>
            <a:r>
              <a:rPr lang="vi-VN" sz="1600" i="1" dirty="0"/>
              <a:t>không nhận được tín hiệu từ bất kỳ nơron nào khác trong mạng và </a:t>
            </a:r>
            <a:r>
              <a:rPr lang="en-US" sz="1600" i="1" dirty="0" smtClean="0"/>
              <a:t>(2): </a:t>
            </a:r>
            <a:r>
              <a:rPr lang="vi-VN" sz="1600" i="1" dirty="0" smtClean="0"/>
              <a:t>phần </a:t>
            </a:r>
            <a:r>
              <a:rPr lang="vi-VN" sz="1600" i="1" dirty="0"/>
              <a:t>còn </a:t>
            </a:r>
            <a:r>
              <a:rPr lang="vi-VN" sz="1600" i="1" dirty="0" smtClean="0"/>
              <a:t>lại</a:t>
            </a:r>
            <a:r>
              <a:rPr lang="en-US" sz="1600" i="1" dirty="0" smtClean="0"/>
              <a:t>.</a:t>
            </a:r>
            <a:r>
              <a:rPr lang="vi-VN" sz="1600" i="1" dirty="0" smtClean="0"/>
              <a:t> </a:t>
            </a:r>
            <a:r>
              <a:rPr lang="en-US" sz="1600" i="1" dirty="0" smtClean="0"/>
              <a:t>2 </a:t>
            </a:r>
            <a:r>
              <a:rPr lang="en-US" sz="1600" i="1" dirty="0" err="1" smtClean="0"/>
              <a:t>ông</a:t>
            </a:r>
            <a:r>
              <a:rPr lang="en-US" sz="1600" i="1" dirty="0" smtClean="0"/>
              <a:t> </a:t>
            </a:r>
            <a:r>
              <a:rPr lang="vi-VN" sz="1600" i="1" dirty="0" smtClean="0"/>
              <a:t>xác </a:t>
            </a:r>
            <a:r>
              <a:rPr lang="vi-VN" sz="1600" i="1" dirty="0"/>
              <a:t>định một phương pháp để trả lời hai câu hỏi theo cách tổng quát nhất có </a:t>
            </a:r>
            <a:r>
              <a:rPr lang="vi-VN" sz="1600" i="1" dirty="0" smtClean="0"/>
              <a:t>thể:</a:t>
            </a:r>
            <a:r>
              <a:rPr lang="en-US" sz="1600" i="1" dirty="0" smtClean="0"/>
              <a:t> </a:t>
            </a:r>
          </a:p>
          <a:p>
            <a:pPr algn="just">
              <a:lnSpc>
                <a:spcPct val="150000"/>
              </a:lnSpc>
            </a:pPr>
            <a:r>
              <a:rPr lang="vi-VN" sz="1600" i="1" dirty="0" smtClean="0"/>
              <a:t>Một </a:t>
            </a:r>
            <a:r>
              <a:rPr lang="vi-VN" sz="1600" i="1" dirty="0"/>
              <a:t>tính toán mạng đã cho là gì</a:t>
            </a:r>
            <a:r>
              <a:rPr lang="vi-VN" sz="1600" i="1" dirty="0" smtClean="0"/>
              <a:t>?</a:t>
            </a:r>
            <a:endParaRPr lang="en-US" sz="1600" i="1" dirty="0"/>
          </a:p>
          <a:p>
            <a:pPr algn="just">
              <a:lnSpc>
                <a:spcPct val="150000"/>
              </a:lnSpc>
            </a:pPr>
            <a:r>
              <a:rPr lang="vi-VN" sz="1600" i="1" dirty="0" smtClean="0"/>
              <a:t>Một </a:t>
            </a:r>
            <a:r>
              <a:rPr lang="vi-VN" sz="1600" i="1" dirty="0"/>
              <a:t>mạng lưới có thể tính toán một câu logic hợp lý không?</a:t>
            </a:r>
            <a:endParaRPr lang="en-IN" sz="1600" i="1"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Tree>
    <p:extLst>
      <p:ext uri="{BB962C8B-B14F-4D97-AF65-F5344CB8AC3E}">
        <p14:creationId xmlns:p14="http://schemas.microsoft.com/office/powerpoint/2010/main" val="41196576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05C66"/>
        </a:solidFill>
        <a:effectLst/>
      </p:bgPr>
    </p:bg>
    <p:spTree>
      <p:nvGrpSpPr>
        <p:cNvPr id="1" name=""/>
        <p:cNvGrpSpPr/>
        <p:nvPr/>
      </p:nvGrpSpPr>
      <p:grpSpPr>
        <a:xfrm>
          <a:off x="0" y="0"/>
          <a:ext cx="0" cy="0"/>
          <a:chOff x="0" y="0"/>
          <a:chExt cx="0" cy="0"/>
        </a:xfrm>
      </p:grpSpPr>
      <p:sp>
        <p:nvSpPr>
          <p:cNvPr id="12" name="TextBox 11"/>
          <p:cNvSpPr txBox="1"/>
          <p:nvPr/>
        </p:nvSpPr>
        <p:spPr>
          <a:xfrm>
            <a:off x="146214" y="3694260"/>
            <a:ext cx="11605600" cy="2862322"/>
          </a:xfrm>
          <a:prstGeom prst="rect">
            <a:avLst/>
          </a:prstGeom>
          <a:noFill/>
        </p:spPr>
        <p:txBody>
          <a:bodyPr wrap="square" rtlCol="0">
            <a:spAutoFit/>
          </a:bodyPr>
          <a:lstStyle/>
          <a:p>
            <a:pPr algn="just">
              <a:lnSpc>
                <a:spcPct val="150000"/>
              </a:lnSpc>
            </a:pPr>
            <a:r>
              <a:rPr lang="vi-VN" sz="2400" dirty="0">
                <a:solidFill>
                  <a:schemeClr val="bg1"/>
                </a:solidFill>
                <a:cs typeface="Arial" panose="020B0604020202020204" pitchFamily="34" charset="0"/>
              </a:rPr>
              <a:t>Thuật ngữ “Trí tuệ nhân tạo” (Artificial Intelligence - AI) được thiết lập bởi </a:t>
            </a:r>
            <a:r>
              <a:rPr lang="vi-VN" sz="2400" dirty="0" smtClean="0">
                <a:solidFill>
                  <a:schemeClr val="bg1"/>
                </a:solidFill>
                <a:cs typeface="Arial" panose="020B0604020202020204" pitchFamily="34" charset="0"/>
              </a:rPr>
              <a:t>John</a:t>
            </a:r>
            <a:r>
              <a:rPr lang="en-US" sz="2400" dirty="0" smtClean="0">
                <a:solidFill>
                  <a:schemeClr val="bg1"/>
                </a:solidFill>
                <a:cs typeface="Arial" panose="020B0604020202020204" pitchFamily="34" charset="0"/>
              </a:rPr>
              <a:t> </a:t>
            </a:r>
            <a:r>
              <a:rPr lang="vi-VN" sz="2400" dirty="0" smtClean="0">
                <a:solidFill>
                  <a:schemeClr val="bg1"/>
                </a:solidFill>
                <a:cs typeface="Arial" panose="020B0604020202020204" pitchFamily="34" charset="0"/>
              </a:rPr>
              <a:t>McCarthy </a:t>
            </a:r>
            <a:r>
              <a:rPr lang="vi-VN" sz="2400" dirty="0">
                <a:solidFill>
                  <a:schemeClr val="bg1"/>
                </a:solidFill>
                <a:cs typeface="Arial" panose="020B0604020202020204" pitchFamily="34" charset="0"/>
              </a:rPr>
              <a:t>tại Hội thảo đầu tiên về chủ đề này vào mùa hè năm 1956. Đồng thời, ông</a:t>
            </a:r>
          </a:p>
          <a:p>
            <a:pPr algn="just">
              <a:lnSpc>
                <a:spcPct val="150000"/>
              </a:lnSpc>
            </a:pPr>
            <a:r>
              <a:rPr lang="vi-VN" sz="2400" dirty="0">
                <a:solidFill>
                  <a:schemeClr val="bg1"/>
                </a:solidFill>
                <a:cs typeface="Arial" panose="020B0604020202020204" pitchFamily="34" charset="0"/>
              </a:rPr>
              <a:t>cũng đề xuất ngôn ngữ lập trình Lisp – một trong những ngôn ngữ lập trình hàm tiêu</a:t>
            </a:r>
          </a:p>
          <a:p>
            <a:pPr algn="just">
              <a:lnSpc>
                <a:spcPct val="150000"/>
              </a:lnSpc>
            </a:pPr>
            <a:r>
              <a:rPr lang="vi-VN" sz="2400" dirty="0">
                <a:solidFill>
                  <a:schemeClr val="bg1"/>
                </a:solidFill>
                <a:cs typeface="Arial" panose="020B0604020202020204" pitchFamily="34" charset="0"/>
              </a:rPr>
              <a:t>biểu, được sử dụng trong lĩnh vực AI. Sau đó, Alan Turing đưa ra "Turing test" như </a:t>
            </a:r>
            <a:r>
              <a:rPr lang="vi-VN" sz="2400" dirty="0" smtClean="0">
                <a:solidFill>
                  <a:schemeClr val="bg1"/>
                </a:solidFill>
                <a:cs typeface="Arial" panose="020B0604020202020204" pitchFamily="34" charset="0"/>
              </a:rPr>
              <a:t>là</a:t>
            </a:r>
            <a:r>
              <a:rPr lang="en-US" sz="2400" dirty="0" smtClean="0">
                <a:solidFill>
                  <a:schemeClr val="bg1"/>
                </a:solidFill>
                <a:cs typeface="Arial" panose="020B0604020202020204" pitchFamily="34" charset="0"/>
              </a:rPr>
              <a:t> </a:t>
            </a:r>
            <a:r>
              <a:rPr lang="vi-VN" sz="2400" dirty="0" smtClean="0">
                <a:solidFill>
                  <a:schemeClr val="bg1"/>
                </a:solidFill>
                <a:cs typeface="Arial" panose="020B0604020202020204" pitchFamily="34" charset="0"/>
              </a:rPr>
              <a:t>một </a:t>
            </a:r>
            <a:r>
              <a:rPr lang="vi-VN" sz="2400" dirty="0">
                <a:solidFill>
                  <a:schemeClr val="bg1"/>
                </a:solidFill>
                <a:cs typeface="Arial" panose="020B0604020202020204" pitchFamily="34" charset="0"/>
              </a:rPr>
              <a:t>phương pháp kiểm chứng hành vi thông </a:t>
            </a:r>
            <a:r>
              <a:rPr lang="vi-VN" sz="2400" dirty="0" smtClean="0">
                <a:solidFill>
                  <a:schemeClr val="bg1"/>
                </a:solidFill>
                <a:cs typeface="Arial" panose="020B0604020202020204" pitchFamily="34" charset="0"/>
              </a:rPr>
              <a:t>minh</a:t>
            </a:r>
            <a:r>
              <a:rPr lang="en-US" sz="2400" dirty="0" smtClean="0">
                <a:solidFill>
                  <a:schemeClr val="bg1"/>
                </a:solidFill>
                <a:cs typeface="Arial" panose="020B0604020202020204" pitchFamily="34" charset="0"/>
              </a:rPr>
              <a:t>.</a:t>
            </a:r>
            <a:endParaRPr lang="en-IN" sz="240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82" y="28338"/>
            <a:ext cx="10285714" cy="3174603"/>
          </a:xfrm>
          <a:prstGeom prst="rect">
            <a:avLst/>
          </a:prstGeom>
        </p:spPr>
      </p:pic>
      <p:sp>
        <p:nvSpPr>
          <p:cNvPr id="10" name="Flowchart: Off-page Connector 9"/>
          <p:cNvSpPr/>
          <p:nvPr/>
        </p:nvSpPr>
        <p:spPr>
          <a:xfrm>
            <a:off x="10309520" y="13648"/>
            <a:ext cx="1869256" cy="3189293"/>
          </a:xfrm>
          <a:prstGeom prst="flowChartOffpageConnec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0452677" y="114585"/>
            <a:ext cx="1582942" cy="158294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Rectangle 7"/>
          <p:cNvSpPr/>
          <p:nvPr/>
        </p:nvSpPr>
        <p:spPr>
          <a:xfrm>
            <a:off x="10382145" y="1695848"/>
            <a:ext cx="1755610" cy="878895"/>
          </a:xfrm>
          <a:prstGeom prst="rect">
            <a:avLst/>
          </a:prstGeom>
        </p:spPr>
        <p:txBody>
          <a:bodyPr wrap="none">
            <a:spAutoFit/>
          </a:bodyPr>
          <a:lstStyle/>
          <a:p>
            <a:pPr algn="ctr">
              <a:lnSpc>
                <a:spcPct val="150000"/>
              </a:lnSpc>
            </a:pPr>
            <a:r>
              <a:rPr lang="en-US" b="1" i="1" dirty="0">
                <a:solidFill>
                  <a:schemeClr val="bg1"/>
                </a:solidFill>
                <a:latin typeface="Times New Roman" panose="02020603050405020304" pitchFamily="18" charset="0"/>
              </a:rPr>
              <a:t>John </a:t>
            </a:r>
            <a:r>
              <a:rPr lang="en-US" b="1" i="1" dirty="0" smtClean="0">
                <a:solidFill>
                  <a:schemeClr val="bg1"/>
                </a:solidFill>
                <a:latin typeface="Times New Roman" panose="02020603050405020304" pitchFamily="18" charset="0"/>
              </a:rPr>
              <a:t>McCarthy</a:t>
            </a:r>
          </a:p>
          <a:p>
            <a:pPr algn="ctr">
              <a:lnSpc>
                <a:spcPct val="150000"/>
              </a:lnSpc>
            </a:pPr>
            <a:r>
              <a:rPr lang="en-US" b="1" i="1" dirty="0" smtClean="0">
                <a:solidFill>
                  <a:schemeClr val="bg1"/>
                </a:solidFill>
                <a:latin typeface="Times New Roman" panose="02020603050405020304" pitchFamily="18" charset="0"/>
              </a:rPr>
              <a:t>(1927-2011</a:t>
            </a:r>
            <a:r>
              <a:rPr lang="en-US" b="1" i="1" dirty="0">
                <a:solidFill>
                  <a:schemeClr val="bg1"/>
                </a:solidFill>
                <a:latin typeface="Times New Roman" panose="02020603050405020304" pitchFamily="18" charset="0"/>
              </a:rPr>
              <a:t>) </a:t>
            </a:r>
            <a:endParaRPr lang="en-US" b="1" i="1" dirty="0">
              <a:solidFill>
                <a:schemeClr val="bg1"/>
              </a:solidFill>
            </a:endParaRPr>
          </a:p>
        </p:txBody>
      </p:sp>
    </p:spTree>
    <p:extLst>
      <p:ext uri="{BB962C8B-B14F-4D97-AF65-F5344CB8AC3E}">
        <p14:creationId xmlns:p14="http://schemas.microsoft.com/office/powerpoint/2010/main" val="17909235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05C66"/>
        </a:solidFill>
        <a:effectLst/>
      </p:bgPr>
    </p:bg>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4887" y="27296"/>
            <a:ext cx="8426043" cy="387596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1782" y="3940506"/>
            <a:ext cx="2095500" cy="2876550"/>
          </a:xfrm>
          <a:prstGeom prst="rect">
            <a:avLst/>
          </a:prstGeom>
        </p:spPr>
      </p:pic>
      <p:sp>
        <p:nvSpPr>
          <p:cNvPr id="8" name="Rectangle 7"/>
          <p:cNvSpPr/>
          <p:nvPr/>
        </p:nvSpPr>
        <p:spPr>
          <a:xfrm>
            <a:off x="10112723" y="6358982"/>
            <a:ext cx="1973617" cy="458074"/>
          </a:xfrm>
          <a:prstGeom prst="rect">
            <a:avLst/>
          </a:prstGeom>
        </p:spPr>
        <p:txBody>
          <a:bodyPr wrap="none">
            <a:spAutoFit/>
          </a:bodyPr>
          <a:lstStyle/>
          <a:p>
            <a:pPr algn="ctr">
              <a:lnSpc>
                <a:spcPct val="150000"/>
              </a:lnSpc>
            </a:pPr>
            <a:r>
              <a:rPr lang="en-US" b="1" i="1" dirty="0">
                <a:solidFill>
                  <a:schemeClr val="bg1"/>
                </a:solidFill>
                <a:latin typeface="Times New Roman" panose="02020603050405020304" pitchFamily="18" charset="0"/>
              </a:rPr>
              <a:t>Joel Moses (1941) </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4887" y="3940506"/>
            <a:ext cx="6283249" cy="2876550"/>
          </a:xfrm>
          <a:prstGeom prst="rect">
            <a:avLst/>
          </a:prstGeom>
        </p:spPr>
      </p:pic>
      <p:pic>
        <p:nvPicPr>
          <p:cNvPr id="6" name="Picture 5"/>
          <p:cNvPicPr>
            <a:picLocks noChangeAspect="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98114" y="3986085"/>
            <a:ext cx="3094880" cy="2785392"/>
          </a:xfrm>
          <a:prstGeom prst="rect">
            <a:avLst/>
          </a:prstGeom>
        </p:spPr>
      </p:pic>
      <p:sp>
        <p:nvSpPr>
          <p:cNvPr id="7" name="Rectangle 6"/>
          <p:cNvSpPr/>
          <p:nvPr/>
        </p:nvSpPr>
        <p:spPr>
          <a:xfrm>
            <a:off x="4722125" y="6403353"/>
            <a:ext cx="4840115" cy="369332"/>
          </a:xfrm>
          <a:prstGeom prst="rect">
            <a:avLst/>
          </a:prstGeom>
        </p:spPr>
        <p:txBody>
          <a:bodyPr wrap="square">
            <a:spAutoFit/>
          </a:bodyPr>
          <a:lstStyle/>
          <a:p>
            <a:r>
              <a:rPr lang="en-US" dirty="0">
                <a:solidFill>
                  <a:srgbClr val="FF0000"/>
                </a:solidFill>
              </a:rPr>
              <a:t>Marvin </a:t>
            </a:r>
            <a:r>
              <a:rPr lang="en-US" dirty="0" err="1">
                <a:solidFill>
                  <a:srgbClr val="FF0000"/>
                </a:solidFill>
              </a:rPr>
              <a:t>Minsky</a:t>
            </a:r>
            <a:r>
              <a:rPr lang="en-US" dirty="0">
                <a:solidFill>
                  <a:srgbClr val="FF0000"/>
                </a:solidFill>
              </a:rPr>
              <a:t> </a:t>
            </a:r>
            <a:r>
              <a:rPr lang="en-US" dirty="0" smtClean="0">
                <a:solidFill>
                  <a:srgbClr val="FF0000"/>
                </a:solidFill>
              </a:rPr>
              <a:t>                                Seymour </a:t>
            </a:r>
            <a:r>
              <a:rPr lang="en-US" dirty="0" err="1">
                <a:solidFill>
                  <a:srgbClr val="FF0000"/>
                </a:solidFill>
              </a:rPr>
              <a:t>Papert</a:t>
            </a:r>
            <a:r>
              <a:rPr lang="en-US" dirty="0">
                <a:solidFill>
                  <a:srgbClr val="FF0000"/>
                </a:solidFill>
              </a:rPr>
              <a:t> </a:t>
            </a:r>
          </a:p>
        </p:txBody>
      </p:sp>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253" y="23594"/>
            <a:ext cx="2604402" cy="3047151"/>
          </a:xfrm>
          <a:prstGeom prst="rect">
            <a:avLst/>
          </a:prstGeom>
        </p:spPr>
      </p:pic>
      <p:sp>
        <p:nvSpPr>
          <p:cNvPr id="13" name="Rectangle 12"/>
          <p:cNvSpPr/>
          <p:nvPr/>
        </p:nvSpPr>
        <p:spPr>
          <a:xfrm>
            <a:off x="59957" y="2938105"/>
            <a:ext cx="2479369" cy="830997"/>
          </a:xfrm>
          <a:prstGeom prst="rect">
            <a:avLst/>
          </a:prstGeom>
        </p:spPr>
        <p:txBody>
          <a:bodyPr wrap="square">
            <a:spAutoFit/>
          </a:bodyPr>
          <a:lstStyle/>
          <a:p>
            <a:pPr algn="ctr">
              <a:lnSpc>
                <a:spcPct val="150000"/>
              </a:lnSpc>
            </a:pPr>
            <a:r>
              <a:rPr lang="en-US" sz="1600" b="1" i="1" dirty="0">
                <a:solidFill>
                  <a:schemeClr val="bg1"/>
                </a:solidFill>
                <a:latin typeface="Times New Roman" panose="02020603050405020304" pitchFamily="18" charset="0"/>
              </a:rPr>
              <a:t>Alain </a:t>
            </a:r>
            <a:r>
              <a:rPr lang="en-US" sz="1600" b="1" i="1" dirty="0" err="1">
                <a:solidFill>
                  <a:schemeClr val="bg1"/>
                </a:solidFill>
                <a:latin typeface="Times New Roman" panose="02020603050405020304" pitchFamily="18" charset="0"/>
              </a:rPr>
              <a:t>Colmerauer</a:t>
            </a:r>
            <a:r>
              <a:rPr lang="en-US" sz="1600" b="1" i="1" dirty="0">
                <a:solidFill>
                  <a:schemeClr val="bg1"/>
                </a:solidFill>
                <a:latin typeface="Times New Roman" panose="02020603050405020304" pitchFamily="18" charset="0"/>
              </a:rPr>
              <a:t> </a:t>
            </a:r>
            <a:endParaRPr lang="en-US" sz="1600" b="1" i="1" dirty="0" smtClean="0">
              <a:solidFill>
                <a:schemeClr val="bg1"/>
              </a:solidFill>
              <a:latin typeface="Times New Roman" panose="02020603050405020304" pitchFamily="18" charset="0"/>
            </a:endParaRPr>
          </a:p>
          <a:p>
            <a:pPr algn="ctr">
              <a:lnSpc>
                <a:spcPct val="150000"/>
              </a:lnSpc>
            </a:pPr>
            <a:r>
              <a:rPr lang="en-US" sz="1600" b="1" i="1" dirty="0" smtClean="0">
                <a:solidFill>
                  <a:schemeClr val="bg1"/>
                </a:solidFill>
                <a:latin typeface="Times New Roman" panose="02020603050405020304" pitchFamily="18" charset="0"/>
              </a:rPr>
              <a:t>(</a:t>
            </a:r>
            <a:r>
              <a:rPr lang="en-US" sz="1600" b="1" i="1" dirty="0">
                <a:solidFill>
                  <a:schemeClr val="bg1"/>
                </a:solidFill>
                <a:latin typeface="Times New Roman" panose="02020603050405020304" pitchFamily="18" charset="0"/>
              </a:rPr>
              <a:t>24 </a:t>
            </a:r>
            <a:r>
              <a:rPr lang="en-US" sz="1600" b="1" i="1" dirty="0" smtClean="0">
                <a:solidFill>
                  <a:schemeClr val="bg1"/>
                </a:solidFill>
                <a:latin typeface="Times New Roman" panose="02020603050405020304" pitchFamily="18" charset="0"/>
              </a:rPr>
              <a:t>/01/1941 </a:t>
            </a:r>
            <a:r>
              <a:rPr lang="en-US" sz="1600" b="1" i="1" dirty="0">
                <a:solidFill>
                  <a:schemeClr val="bg1"/>
                </a:solidFill>
                <a:latin typeface="Times New Roman" panose="02020603050405020304" pitchFamily="18" charset="0"/>
              </a:rPr>
              <a:t>– 12 </a:t>
            </a:r>
            <a:r>
              <a:rPr lang="en-US" sz="1600" b="1" i="1" dirty="0" smtClean="0">
                <a:solidFill>
                  <a:schemeClr val="bg1"/>
                </a:solidFill>
                <a:latin typeface="Times New Roman" panose="02020603050405020304" pitchFamily="18" charset="0"/>
              </a:rPr>
              <a:t>/05/2017</a:t>
            </a:r>
            <a:r>
              <a:rPr lang="en-US" sz="1600" b="1" i="1" dirty="0">
                <a:solidFill>
                  <a:schemeClr val="bg1"/>
                </a:solidFill>
                <a:latin typeface="Times New Roman" panose="02020603050405020304" pitchFamily="18" charset="0"/>
              </a:rPr>
              <a:t>) </a:t>
            </a:r>
          </a:p>
        </p:txBody>
      </p:sp>
      <p:sp>
        <p:nvSpPr>
          <p:cNvPr id="14" name="Flowchart: Off-page Connector 13"/>
          <p:cNvSpPr/>
          <p:nvPr/>
        </p:nvSpPr>
        <p:spPr>
          <a:xfrm>
            <a:off x="2805529" y="11949"/>
            <a:ext cx="480369" cy="540000"/>
          </a:xfrm>
          <a:prstGeom prst="flowChartOffpageConnec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000" dirty="0" smtClean="0"/>
              <a:t>P</a:t>
            </a:r>
            <a:endParaRPr lang="en-US" sz="4000" dirty="0"/>
          </a:p>
        </p:txBody>
      </p:sp>
      <p:sp>
        <p:nvSpPr>
          <p:cNvPr id="20" name="Flowchart: Off-page Connector 19"/>
          <p:cNvSpPr/>
          <p:nvPr/>
        </p:nvSpPr>
        <p:spPr>
          <a:xfrm>
            <a:off x="2805528" y="551949"/>
            <a:ext cx="480369" cy="540000"/>
          </a:xfrm>
          <a:prstGeom prst="flowChartOffpageConnector">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dirty="0" smtClean="0"/>
              <a:t>R</a:t>
            </a:r>
            <a:endParaRPr lang="en-US" sz="4000" dirty="0"/>
          </a:p>
        </p:txBody>
      </p:sp>
      <p:sp>
        <p:nvSpPr>
          <p:cNvPr id="21" name="Flowchart: Off-page Connector 20"/>
          <p:cNvSpPr/>
          <p:nvPr/>
        </p:nvSpPr>
        <p:spPr>
          <a:xfrm>
            <a:off x="2805528" y="1071703"/>
            <a:ext cx="480369" cy="540000"/>
          </a:xfrm>
          <a:prstGeom prst="flowChartOffpage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O</a:t>
            </a:r>
            <a:endParaRPr lang="en-US" sz="4000" dirty="0"/>
          </a:p>
        </p:txBody>
      </p:sp>
      <p:sp>
        <p:nvSpPr>
          <p:cNvPr id="22" name="Flowchart: Off-page Connector 21"/>
          <p:cNvSpPr/>
          <p:nvPr/>
        </p:nvSpPr>
        <p:spPr>
          <a:xfrm>
            <a:off x="2805528" y="1605461"/>
            <a:ext cx="480369" cy="540000"/>
          </a:xfrm>
          <a:prstGeom prst="flowChartOffpageConnector">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4000" dirty="0" smtClean="0"/>
              <a:t>L</a:t>
            </a:r>
            <a:endParaRPr lang="en-US" sz="4000" dirty="0"/>
          </a:p>
        </p:txBody>
      </p:sp>
      <p:sp>
        <p:nvSpPr>
          <p:cNvPr id="23" name="Flowchart: Off-page Connector 22"/>
          <p:cNvSpPr/>
          <p:nvPr/>
        </p:nvSpPr>
        <p:spPr>
          <a:xfrm>
            <a:off x="2805528" y="2145461"/>
            <a:ext cx="480369" cy="540000"/>
          </a:xfrm>
          <a:prstGeom prst="flowChartOffpageConnec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000" dirty="0" smtClean="0"/>
              <a:t>O</a:t>
            </a:r>
            <a:endParaRPr lang="en-US" sz="4000" dirty="0"/>
          </a:p>
        </p:txBody>
      </p:sp>
      <p:sp>
        <p:nvSpPr>
          <p:cNvPr id="24" name="Flowchart: Off-page Connector 23"/>
          <p:cNvSpPr/>
          <p:nvPr/>
        </p:nvSpPr>
        <p:spPr>
          <a:xfrm>
            <a:off x="2805528" y="2704668"/>
            <a:ext cx="480369" cy="540000"/>
          </a:xfrm>
          <a:prstGeom prst="flowChartOffpage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000" dirty="0" smtClean="0"/>
              <a:t>G</a:t>
            </a:r>
            <a:endParaRPr lang="en-US" sz="4000" dirty="0"/>
          </a:p>
        </p:txBody>
      </p:sp>
    </p:spTree>
    <p:extLst>
      <p:ext uri="{BB962C8B-B14F-4D97-AF65-F5344CB8AC3E}">
        <p14:creationId xmlns:p14="http://schemas.microsoft.com/office/powerpoint/2010/main" val="30995519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05C66"/>
        </a:solidFill>
        <a:effectLst/>
      </p:bgPr>
    </p:bg>
    <p:spTree>
      <p:nvGrpSpPr>
        <p:cNvPr id="1" name=""/>
        <p:cNvGrpSpPr/>
        <p:nvPr/>
      </p:nvGrpSpPr>
      <p:grpSpPr>
        <a:xfrm>
          <a:off x="0" y="0"/>
          <a:ext cx="0" cy="0"/>
          <a:chOff x="0" y="0"/>
          <a:chExt cx="0" cy="0"/>
        </a:xfrm>
      </p:grpSpPr>
      <p:sp>
        <p:nvSpPr>
          <p:cNvPr id="13" name="Rectangle 12"/>
          <p:cNvSpPr/>
          <p:nvPr/>
        </p:nvSpPr>
        <p:spPr>
          <a:xfrm>
            <a:off x="-162233" y="3053791"/>
            <a:ext cx="2768954" cy="923330"/>
          </a:xfrm>
          <a:prstGeom prst="rect">
            <a:avLst/>
          </a:prstGeom>
        </p:spPr>
        <p:txBody>
          <a:bodyPr wrap="square">
            <a:spAutoFit/>
          </a:bodyPr>
          <a:lstStyle/>
          <a:p>
            <a:pPr algn="ctr">
              <a:lnSpc>
                <a:spcPct val="150000"/>
              </a:lnSpc>
            </a:pPr>
            <a:r>
              <a:rPr lang="en-US" b="1" i="1" dirty="0">
                <a:solidFill>
                  <a:schemeClr val="bg1"/>
                </a:solidFill>
                <a:latin typeface="Times New Roman" panose="02020603050405020304" pitchFamily="18" charset="0"/>
              </a:rPr>
              <a:t>Edward </a:t>
            </a:r>
            <a:r>
              <a:rPr lang="en-US" b="1" i="1" dirty="0" err="1" smtClean="0">
                <a:solidFill>
                  <a:schemeClr val="bg1"/>
                </a:solidFill>
                <a:latin typeface="Times New Roman" panose="02020603050405020304" pitchFamily="18" charset="0"/>
              </a:rPr>
              <a:t>Hance</a:t>
            </a:r>
            <a:r>
              <a:rPr lang="en-US" b="1" i="1" dirty="0" smtClean="0">
                <a:solidFill>
                  <a:schemeClr val="bg1"/>
                </a:solidFill>
                <a:latin typeface="Times New Roman" panose="02020603050405020304" pitchFamily="18" charset="0"/>
              </a:rPr>
              <a:t> </a:t>
            </a:r>
            <a:r>
              <a:rPr lang="en-US" b="1" i="1" dirty="0" err="1">
                <a:solidFill>
                  <a:schemeClr val="bg1"/>
                </a:solidFill>
                <a:latin typeface="Times New Roman" panose="02020603050405020304" pitchFamily="18" charset="0"/>
              </a:rPr>
              <a:t>Shortliffe</a:t>
            </a:r>
            <a:r>
              <a:rPr lang="en-US" b="1" i="1" dirty="0">
                <a:solidFill>
                  <a:schemeClr val="bg1"/>
                </a:solidFill>
                <a:latin typeface="Times New Roman" panose="02020603050405020304" pitchFamily="18" charset="0"/>
              </a:rPr>
              <a:t> </a:t>
            </a:r>
            <a:endParaRPr lang="en-US" b="1" i="1" dirty="0" smtClean="0">
              <a:solidFill>
                <a:schemeClr val="bg1"/>
              </a:solidFill>
              <a:latin typeface="Times New Roman" panose="02020603050405020304" pitchFamily="18" charset="0"/>
            </a:endParaRPr>
          </a:p>
          <a:p>
            <a:pPr algn="ctr">
              <a:lnSpc>
                <a:spcPct val="150000"/>
              </a:lnSpc>
            </a:pPr>
            <a:r>
              <a:rPr lang="en-US" b="1" i="1" dirty="0" smtClean="0">
                <a:solidFill>
                  <a:schemeClr val="bg1"/>
                </a:solidFill>
                <a:latin typeface="Times New Roman" panose="02020603050405020304" pitchFamily="18" charset="0"/>
              </a:rPr>
              <a:t>(1947</a:t>
            </a:r>
            <a:r>
              <a:rPr lang="en-US" b="1" i="1" dirty="0">
                <a:solidFill>
                  <a:schemeClr val="bg1"/>
                </a:solidFill>
                <a:latin typeface="Times New Roman" panose="02020603050405020304" pitchFamily="18" charset="0"/>
              </a:rPr>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64" y="27296"/>
            <a:ext cx="2571556" cy="3181307"/>
          </a:xfrm>
          <a:prstGeom prst="rect">
            <a:avLst/>
          </a:prstGeom>
        </p:spPr>
      </p:pic>
      <p:sp>
        <p:nvSpPr>
          <p:cNvPr id="10" name="Rectangle 9"/>
          <p:cNvSpPr/>
          <p:nvPr/>
        </p:nvSpPr>
        <p:spPr>
          <a:xfrm>
            <a:off x="117048" y="3922530"/>
            <a:ext cx="5604681" cy="2793842"/>
          </a:xfrm>
          <a:prstGeom prst="rect">
            <a:avLst/>
          </a:prstGeom>
          <a:ln>
            <a:solidFill>
              <a:srgbClr val="002060"/>
            </a:solidFill>
          </a:ln>
        </p:spPr>
        <p:txBody>
          <a:bodyPr wrap="square">
            <a:spAutoFit/>
          </a:bodyPr>
          <a:lstStyle/>
          <a:p>
            <a:pPr algn="just">
              <a:lnSpc>
                <a:spcPct val="150000"/>
              </a:lnSpc>
            </a:pPr>
            <a:r>
              <a:rPr lang="en-US" sz="2400" dirty="0">
                <a:solidFill>
                  <a:schemeClr val="bg1"/>
                </a:solidFill>
                <a:latin typeface="Arial" panose="020B0604020202020204" pitchFamily="34" charset="0"/>
                <a:cs typeface="Arial" panose="020B0604020202020204" pitchFamily="34" charset="0"/>
              </a:rPr>
              <a:t>Ted </a:t>
            </a:r>
            <a:r>
              <a:rPr lang="en-US" sz="2400" dirty="0" err="1">
                <a:solidFill>
                  <a:schemeClr val="bg1"/>
                </a:solidFill>
                <a:latin typeface="Arial" panose="020B0604020202020204" pitchFamily="34" charset="0"/>
                <a:cs typeface="Arial" panose="020B0604020202020204" pitchFamily="34" charset="0"/>
              </a:rPr>
              <a:t>Shortliffe</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xây</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dựng</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thành</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công</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một</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số</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hệ</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chuyên</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gia</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đầu</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tiên</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trợ</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giúp</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chẩn</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đoán</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trong</a:t>
            </a:r>
            <a:r>
              <a:rPr lang="en-US" sz="2400" dirty="0">
                <a:solidFill>
                  <a:schemeClr val="bg1"/>
                </a:solidFill>
                <a:latin typeface="Arial" panose="020B0604020202020204" pitchFamily="34" charset="0"/>
                <a:cs typeface="Arial" panose="020B0604020202020204" pitchFamily="34" charset="0"/>
              </a:rPr>
              <a:t> y </a:t>
            </a:r>
            <a:r>
              <a:rPr lang="en-US" sz="2400" dirty="0" err="1">
                <a:solidFill>
                  <a:schemeClr val="bg1"/>
                </a:solidFill>
                <a:latin typeface="Arial" panose="020B0604020202020204" pitchFamily="34" charset="0"/>
                <a:cs typeface="Arial" panose="020B0604020202020204" pitchFamily="34" charset="0"/>
              </a:rPr>
              <a:t>học</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các</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hệ</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thống</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này</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sử</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dụng</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ngôn</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ngữ</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luật</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để</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biểu</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diễn</a:t>
            </a:r>
            <a:r>
              <a:rPr lang="en-US" sz="2400" dirty="0">
                <a:solidFill>
                  <a:schemeClr val="bg1"/>
                </a:solidFill>
                <a:latin typeface="Arial" panose="020B0604020202020204" pitchFamily="34" charset="0"/>
                <a:cs typeface="Arial" panose="020B0604020202020204" pitchFamily="34" charset="0"/>
              </a:rPr>
              <a:t> tri </a:t>
            </a:r>
            <a:r>
              <a:rPr lang="en-US" sz="2400" dirty="0" err="1">
                <a:solidFill>
                  <a:schemeClr val="bg1"/>
                </a:solidFill>
                <a:latin typeface="Arial" panose="020B0604020202020204" pitchFamily="34" charset="0"/>
                <a:cs typeface="Arial" panose="020B0604020202020204" pitchFamily="34" charset="0"/>
              </a:rPr>
              <a:t>thức</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và</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suy</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diễn</a:t>
            </a:r>
            <a:r>
              <a:rPr lang="en-US" sz="2400" dirty="0">
                <a:solidFill>
                  <a:schemeClr val="bg1"/>
                </a:solidFill>
                <a:latin typeface="Arial" panose="020B0604020202020204" pitchFamily="34" charset="0"/>
                <a:cs typeface="Arial" panose="020B0604020202020204" pitchFamily="34" charset="0"/>
              </a:rPr>
              <a:t>.</a:t>
            </a:r>
          </a:p>
        </p:txBody>
      </p:sp>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674960" y="1024188"/>
            <a:ext cx="4124996" cy="1501253"/>
          </a:xfrm>
          <a:prstGeom prst="rect">
            <a:avLst/>
          </a:prstGeom>
        </p:spPr>
      </p:pic>
      <p:pic>
        <p:nvPicPr>
          <p:cNvPr id="25" name="Picture 24"/>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2674960" y="714185"/>
            <a:ext cx="4124996" cy="340055"/>
          </a:xfrm>
          <a:prstGeom prst="rect">
            <a:avLst/>
          </a:prstGeom>
        </p:spPr>
      </p:pic>
      <p:sp>
        <p:nvSpPr>
          <p:cNvPr id="27" name="Rectangle 26"/>
          <p:cNvSpPr/>
          <p:nvPr/>
        </p:nvSpPr>
        <p:spPr>
          <a:xfrm>
            <a:off x="6055602" y="3922530"/>
            <a:ext cx="6073254" cy="2862322"/>
          </a:xfrm>
          <a:prstGeom prst="rect">
            <a:avLst/>
          </a:prstGeom>
          <a:ln>
            <a:solidFill>
              <a:srgbClr val="00B050"/>
            </a:solidFill>
          </a:ln>
        </p:spPr>
        <p:txBody>
          <a:bodyPr wrap="square">
            <a:spAutoFit/>
          </a:bodyPr>
          <a:lstStyle/>
          <a:p>
            <a:pPr algn="just">
              <a:lnSpc>
                <a:spcPct val="150000"/>
              </a:lnSpc>
            </a:pPr>
            <a:r>
              <a:rPr lang="vi-VN" sz="2400" dirty="0">
                <a:solidFill>
                  <a:schemeClr val="bg1"/>
                </a:solidFill>
                <a:cs typeface="Arial" panose="020B0604020202020204" pitchFamily="34" charset="0"/>
              </a:rPr>
              <a:t>Vào những năm 1990 và đầu thế kỷ 21, AI đã đạt được những thành tựu to lớn nhất, AI</a:t>
            </a:r>
            <a:r>
              <a:rPr lang="en-US" sz="2400" dirty="0">
                <a:solidFill>
                  <a:schemeClr val="bg1"/>
                </a:solidFill>
                <a:cs typeface="Arial" panose="020B0604020202020204" pitchFamily="34" charset="0"/>
              </a:rPr>
              <a:t> </a:t>
            </a:r>
            <a:r>
              <a:rPr lang="vi-VN" sz="2400" dirty="0">
                <a:solidFill>
                  <a:schemeClr val="bg1"/>
                </a:solidFill>
                <a:cs typeface="Arial" panose="020B0604020202020204" pitchFamily="34" charset="0"/>
              </a:rPr>
              <a:t>được áp dụng trong logic, khai phá dữ liệu, chẩn đoán y học và nhiều lĩnh vực ứng dụng</a:t>
            </a:r>
            <a:r>
              <a:rPr lang="en-US" sz="2400" dirty="0">
                <a:solidFill>
                  <a:schemeClr val="bg1"/>
                </a:solidFill>
                <a:cs typeface="Arial" panose="020B0604020202020204" pitchFamily="34" charset="0"/>
              </a:rPr>
              <a:t> </a:t>
            </a:r>
            <a:r>
              <a:rPr lang="vi-VN" sz="2400" dirty="0">
                <a:solidFill>
                  <a:schemeClr val="bg1"/>
                </a:solidFill>
                <a:cs typeface="Arial" panose="020B0604020202020204" pitchFamily="34" charset="0"/>
              </a:rPr>
              <a:t>khác trong công nghiệp</a:t>
            </a:r>
            <a:endParaRPr lang="en-US" sz="2400" dirty="0">
              <a:solidFill>
                <a:schemeClr val="bg1"/>
              </a:solidFill>
              <a:cs typeface="Arial" panose="020B0604020202020204" pitchFamily="34" charset="0"/>
            </a:endParaRPr>
          </a:p>
        </p:txBody>
      </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8197" y="40944"/>
            <a:ext cx="5274308" cy="3838064"/>
          </a:xfrm>
          <a:prstGeom prst="rect">
            <a:avLst/>
          </a:prstGeom>
        </p:spPr>
      </p:pic>
    </p:spTree>
    <p:extLst>
      <p:ext uri="{BB962C8B-B14F-4D97-AF65-F5344CB8AC3E}">
        <p14:creationId xmlns:p14="http://schemas.microsoft.com/office/powerpoint/2010/main" val="145860526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995</TotalTime>
  <Words>3317</Words>
  <Application>Microsoft Office PowerPoint</Application>
  <PresentationFormat>Widescreen</PresentationFormat>
  <Paragraphs>247</Paragraphs>
  <Slides>18</Slides>
  <Notes>11</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18</vt:i4>
      </vt:variant>
    </vt:vector>
  </HeadingPairs>
  <TitlesOfParts>
    <vt:vector size="31" baseType="lpstr">
      <vt:lpstr>Arial (Body)</vt:lpstr>
      <vt:lpstr>Eurostile BQ</vt:lpstr>
      <vt:lpstr>Nexa Bold</vt:lpstr>
      <vt:lpstr>Nexa Light</vt:lpstr>
      <vt:lpstr>Open Sans</vt:lpstr>
      <vt:lpstr>Open Sans Condensed</vt:lpstr>
      <vt:lpstr>Open Sans Condensed Light</vt: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Pankaj Sharma</dc:creator>
  <cp:lastModifiedBy>Windows User</cp:lastModifiedBy>
  <cp:revision>88</cp:revision>
  <dcterms:created xsi:type="dcterms:W3CDTF">2017-07-05T17:02:58Z</dcterms:created>
  <dcterms:modified xsi:type="dcterms:W3CDTF">2018-12-04T09:46:44Z</dcterms:modified>
</cp:coreProperties>
</file>